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2.jpeg" ContentType="image/jpeg"/>
  <Override PartName="/ppt/media/image11.png" ContentType="image/png"/>
  <Override PartName="/ppt/media/image22.jpeg" ContentType="image/jpeg"/>
  <Override PartName="/ppt/media/image7.png" ContentType="image/png"/>
  <Override PartName="/ppt/media/image16.png" ContentType="image/png"/>
  <Override PartName="/ppt/media/image13.png" ContentType="image/png"/>
  <Override PartName="/ppt/media/hdphoto2.wdp" ContentType="image/vnd.ms-photo"/>
  <Override PartName="/ppt/media/image9.png" ContentType="image/png"/>
  <Override PartName="/ppt/media/image18.png" ContentType="image/png"/>
  <Override PartName="/ppt/media/image20.png" ContentType="image/png"/>
  <Override PartName="/ppt/media/image6.jpeg" ContentType="image/jpeg"/>
  <Override PartName="/ppt/media/image10.png" ContentType="image/png"/>
  <Override PartName="/ppt/media/image8.jpeg" ContentType="image/jpeg"/>
  <Override PartName="/ppt/media/image5.png" ContentType="image/png"/>
  <Override PartName="/ppt/media/image14.png" ContentType="image/png"/>
  <Override PartName="/ppt/media/hdphoto3.wdp" ContentType="image/vnd.ms-photo"/>
  <Override PartName="/ppt/media/image26.png" ContentType="image/png"/>
  <Override PartName="/ppt/media/image25.jpeg" ContentType="image/jpeg"/>
  <Override PartName="/ppt/media/image24.jpeg" ContentType="image/jpeg"/>
  <Override PartName="/ppt/media/image23.jpeg" ContentType="image/jpeg"/>
  <Override PartName="/ppt/media/image17.png" ContentType="image/png"/>
  <Override PartName="/ppt/media/image4.jpeg" ContentType="image/jpeg"/>
  <Override PartName="/ppt/media/image21.jpeg" ContentType="image/jpeg"/>
  <Override PartName="/ppt/media/image19.jpeg" ContentType="image/jpeg"/>
  <Override PartName="/ppt/media/image1.jpeg" ContentType="image/jpeg"/>
  <Override PartName="/ppt/media/image15.png" ContentType="image/png"/>
  <Override PartName="/ppt/media/image2.jpeg" ContentType="image/jpeg"/>
  <Override PartName="/ppt/media/hdphoto1.wdp" ContentType="image/vnd.ms-photo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sldIdLst>
    <p:sldId id="256" r:id="rId13"/>
    <p:sldId id="257" r:id="rId14"/>
    <p:sldId id="258" r:id="rId15"/>
    <p:sldId id="259" r:id="rId16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43080" y="2133720"/>
            <a:ext cx="617040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2E0FEC-695D-48AC-BE70-2D00E21AB7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5FEB435-B837-426D-B4B1-C18C35CFB3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8E62016-C8EB-468F-B9CD-9CAC975803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CCBA35C-B1BB-4F7B-92A6-608BE887D3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F2E8DB2-6AA1-4C4D-9FFD-5379E6A1F4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1A337B5-670C-4868-8CF8-C552A44479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94C1FA6-9269-4498-BC97-9E21A73D2D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4F575BA-7142-4039-B85F-B826786DA2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3267353-5B2A-45DD-AA37-385BD44FCC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AF15B25-B05E-4014-B890-FDA0CA64CE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343080" y="2133720"/>
            <a:ext cx="617040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51CA06F-857D-46D7-ADFE-9AE06BD4EA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3080" y="2133720"/>
            <a:ext cx="617040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885292F-D1A5-479D-A16F-C1066BDAA6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B9469D7-E0D4-4D64-B74E-963B3802FC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3080" y="2133720"/>
            <a:ext cx="301104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3504960" y="2133720"/>
            <a:ext cx="301104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36659D3-1303-496D-8562-C1EE52E4B7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30DCE38-59D0-4EC4-BAAA-98C77C72E63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28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29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D1971B-943B-4A3D-8D89-0BA463C1620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0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31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Num" idx="32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843D67-C14F-4EA6-A436-5B918F173011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33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1BAEFDE-9DD4-4FA7-B652-BA1F25DA2F2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C5C2712-4E58-475B-922F-5F891DA8641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040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1F08B90-53C3-4FC2-B656-CC2BC00867F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ftr" idx="13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ldNum" idx="14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06C0F1-3745-43D5-B876-725EC5BBB38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5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068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504960" y="2133720"/>
            <a:ext cx="3010680" cy="603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6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7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EE2EB4F-8256-4966-9E12-D490AC14721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dt" idx="18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ftr" idx="19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20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52BF04-96B4-4CBD-A1E6-FB9321CA205F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21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40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 idx="22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23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10C48CA-024E-4266-B517-032347A5E8D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4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25"/>
          </p:nvPr>
        </p:nvSpPr>
        <p:spPr>
          <a:xfrm>
            <a:off x="2343240" y="8475120"/>
            <a:ext cx="217008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6"/>
          </p:nvPr>
        </p:nvSpPr>
        <p:spPr>
          <a:xfrm>
            <a:off x="4915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9957374-07DC-41BD-B313-3DB07A69034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7"/>
          </p:nvPr>
        </p:nvSpPr>
        <p:spPr>
          <a:xfrm>
            <a:off x="343080" y="8475120"/>
            <a:ext cx="1598400" cy="4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jpeg"/><Relationship Id="rId17" Type="http://schemas.openxmlformats.org/officeDocument/2006/relationships/image" Target="../media/image3.png"/><Relationship Id="rId18" Type="http://schemas.openxmlformats.org/officeDocument/2006/relationships/image" Target="../media/image20.png"/><Relationship Id="rId19" Type="http://schemas.openxmlformats.org/officeDocument/2006/relationships/image" Target="../media/image20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microsoft.com/office/2007/relationships/hdphoto" Target="../media/hdphoto2.wdp"/><Relationship Id="rId8" Type="http://schemas.openxmlformats.org/officeDocument/2006/relationships/image" Target="../media/image25.jpeg"/><Relationship Id="rId9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3.jpeg"/><Relationship Id="rId3" Type="http://schemas.openxmlformats.org/officeDocument/2006/relationships/image" Target="../media/image26.png"/><Relationship Id="rId4" Type="http://schemas.microsoft.com/office/2007/relationships/hdphoto" Target="../media/hdphoto3.wdp"/><Relationship Id="rId5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араллелограмм 41"/>
          <p:cNvSpPr/>
          <p:nvPr/>
        </p:nvSpPr>
        <p:spPr>
          <a:xfrm flipH="1" flipV="1">
            <a:off x="6066360" y="1420920"/>
            <a:ext cx="2778120" cy="127908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grpSp>
        <p:nvGrpSpPr>
          <p:cNvPr id="53" name="Группа 8"/>
          <p:cNvGrpSpPr/>
          <p:nvPr/>
        </p:nvGrpSpPr>
        <p:grpSpPr>
          <a:xfrm>
            <a:off x="-5572080" y="2484720"/>
            <a:ext cx="17064360" cy="5541840"/>
            <a:chOff x="-5572080" y="2484720"/>
            <a:chExt cx="17064360" cy="5541840"/>
          </a:xfrm>
        </p:grpSpPr>
        <p:sp>
          <p:nvSpPr>
            <p:cNvPr id="54" name="Параллелограмм 15"/>
            <p:cNvSpPr/>
            <p:nvPr/>
          </p:nvSpPr>
          <p:spPr>
            <a:xfrm flipH="1" flipV="1">
              <a:off x="-4029480" y="2697480"/>
              <a:ext cx="6103800" cy="485748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55" name="Параллелограмм 14"/>
            <p:cNvSpPr/>
            <p:nvPr/>
          </p:nvSpPr>
          <p:spPr>
            <a:xfrm>
              <a:off x="-2221560" y="2580840"/>
              <a:ext cx="7207200" cy="24444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pic>
          <p:nvPicPr>
            <p:cNvPr id="56" name="Picture 2" descr="C:\Users\Лена\Desktop\РАБОТА\ono\1IMG_1731.jpg"/>
            <p:cNvPicPr/>
            <p:nvPr/>
          </p:nvPicPr>
          <p:blipFill>
            <a:blip r:embed="rId1"/>
            <a:srcRect l="218" t="16729" r="685" b="22932"/>
            <a:stretch/>
          </p:blipFill>
          <p:spPr>
            <a:xfrm>
              <a:off x="-67680" y="2703960"/>
              <a:ext cx="7024320" cy="2850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7" name="Параллелограмм 23"/>
            <p:cNvSpPr/>
            <p:nvPr/>
          </p:nvSpPr>
          <p:spPr>
            <a:xfrm flipH="1" flipV="1">
              <a:off x="-1325160" y="2632320"/>
              <a:ext cx="3915000" cy="267876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58" name="Параллелограмм 40"/>
            <p:cNvSpPr/>
            <p:nvPr/>
          </p:nvSpPr>
          <p:spPr>
            <a:xfrm>
              <a:off x="-2175840" y="2484720"/>
              <a:ext cx="3799080" cy="2275200"/>
            </a:xfrm>
            <a:prstGeom prst="parallelogram">
              <a:avLst>
                <a:gd name="adj" fmla="val 614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59" name="Параллелограмм 22"/>
            <p:cNvSpPr/>
            <p:nvPr/>
          </p:nvSpPr>
          <p:spPr>
            <a:xfrm>
              <a:off x="858240" y="7558920"/>
              <a:ext cx="7207200" cy="24444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60" name="Параллелограмм 17"/>
            <p:cNvSpPr/>
            <p:nvPr/>
          </p:nvSpPr>
          <p:spPr>
            <a:xfrm>
              <a:off x="-1140480" y="5314680"/>
              <a:ext cx="7207200" cy="24444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pic>
          <p:nvPicPr>
            <p:cNvPr id="61" name="Picture 2" descr="C:\Users\Лена\Desktop\РАБОТА\ono\IMG_4950.jpg"/>
            <p:cNvPicPr/>
            <p:nvPr/>
          </p:nvPicPr>
          <p:blipFill>
            <a:blip r:embed="rId2"/>
            <a:srcRect l="0" t="23595" r="0" b="15723"/>
            <a:stretch/>
          </p:blipFill>
          <p:spPr>
            <a:xfrm>
              <a:off x="-55080" y="5556240"/>
              <a:ext cx="5200920" cy="2102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2" name="Параллелограмм 16"/>
            <p:cNvSpPr/>
            <p:nvPr/>
          </p:nvSpPr>
          <p:spPr>
            <a:xfrm>
              <a:off x="3551400" y="5556240"/>
              <a:ext cx="4556880" cy="210276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63" name="Параллелограмм 19"/>
            <p:cNvSpPr/>
            <p:nvPr/>
          </p:nvSpPr>
          <p:spPr>
            <a:xfrm flipH="1" flipV="1">
              <a:off x="4577040" y="2799360"/>
              <a:ext cx="6103800" cy="485748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64" name="Параллелограмм 20"/>
            <p:cNvSpPr/>
            <p:nvPr/>
          </p:nvSpPr>
          <p:spPr>
            <a:xfrm>
              <a:off x="3967920" y="6039720"/>
              <a:ext cx="5979240" cy="1986840"/>
            </a:xfrm>
            <a:prstGeom prst="parallelogram">
              <a:avLst>
                <a:gd name="adj" fmla="val 614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65" name="Параллелограмм 29"/>
            <p:cNvSpPr/>
            <p:nvPr/>
          </p:nvSpPr>
          <p:spPr>
            <a:xfrm>
              <a:off x="4285080" y="6186960"/>
              <a:ext cx="7207200" cy="24444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66" name="Параллелограмм 33"/>
            <p:cNvSpPr/>
            <p:nvPr/>
          </p:nvSpPr>
          <p:spPr>
            <a:xfrm>
              <a:off x="-5572080" y="4200840"/>
              <a:ext cx="7207200" cy="24444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</p:grpSp>
      <p:pic>
        <p:nvPicPr>
          <p:cNvPr id="67" name="Picture 3" descr="C:\Users\user\Desktop\бб\эп бб.png"/>
          <p:cNvPicPr/>
          <p:nvPr/>
        </p:nvPicPr>
        <p:blipFill>
          <a:blip r:embed="rId3"/>
          <a:stretch/>
        </p:blipFill>
        <p:spPr>
          <a:xfrm>
            <a:off x="5092920" y="467640"/>
            <a:ext cx="1446120" cy="66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Прямоугольник 18"/>
          <p:cNvSpPr/>
          <p:nvPr/>
        </p:nvSpPr>
        <p:spPr>
          <a:xfrm>
            <a:off x="620640" y="8030880"/>
            <a:ext cx="514872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Телефон.: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араллелограмм 10"/>
          <p:cNvSpPr/>
          <p:nvPr/>
        </p:nvSpPr>
        <p:spPr>
          <a:xfrm flipH="1">
            <a:off x="-461520" y="9756720"/>
            <a:ext cx="5614920" cy="48060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70" name="Параллелограмм 30"/>
          <p:cNvSpPr/>
          <p:nvPr/>
        </p:nvSpPr>
        <p:spPr>
          <a:xfrm flipH="1" flipV="1">
            <a:off x="-975960" y="1788120"/>
            <a:ext cx="1629360" cy="127908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71" name="Параллелограмм 31"/>
          <p:cNvSpPr/>
          <p:nvPr/>
        </p:nvSpPr>
        <p:spPr>
          <a:xfrm>
            <a:off x="-459360" y="-93600"/>
            <a:ext cx="5614920" cy="48060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72" name="TextBox 34"/>
          <p:cNvSpPr/>
          <p:nvPr/>
        </p:nvSpPr>
        <p:spPr>
          <a:xfrm>
            <a:off x="705600" y="1939680"/>
            <a:ext cx="59241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51" strike="noStrike" u="none">
                <a:solidFill>
                  <a:srgbClr val="ff0000"/>
                </a:solidFill>
                <a:uFillTx/>
                <a:latin typeface="RussianRail G Pro"/>
              </a:rPr>
              <a:t>Реклама на железнодорожном транспорте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Параллелограмм 37"/>
          <p:cNvSpPr/>
          <p:nvPr/>
        </p:nvSpPr>
        <p:spPr>
          <a:xfrm>
            <a:off x="-1532880" y="-14760"/>
            <a:ext cx="6688440" cy="192060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74" name="TextBox 38"/>
          <p:cNvSpPr/>
          <p:nvPr/>
        </p:nvSpPr>
        <p:spPr>
          <a:xfrm>
            <a:off x="678600" y="899640"/>
            <a:ext cx="544104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90000"/>
              </a:lnSpc>
            </a:pPr>
            <a:r>
              <a:rPr b="1" lang="ru-RU" sz="2800" spc="-51" strike="noStrike" u="none">
                <a:solidFill>
                  <a:schemeClr val="lt1"/>
                </a:solidFill>
                <a:uFillTx/>
                <a:latin typeface="RussianRail G Pro"/>
              </a:rPr>
              <a:t>Коммерческое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b="1" lang="ru-RU" sz="2800" spc="-51" strike="noStrike" u="none">
                <a:solidFill>
                  <a:schemeClr val="lt1"/>
                </a:solidFill>
                <a:uFillTx/>
                <a:latin typeface="RussianRail G Pro"/>
              </a:rPr>
              <a:t>предложение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араллелограмм 39"/>
          <p:cNvSpPr/>
          <p:nvPr/>
        </p:nvSpPr>
        <p:spPr>
          <a:xfrm flipH="1" flipV="1">
            <a:off x="2891880" y="6730200"/>
            <a:ext cx="6512400" cy="518292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6"/>
          <p:cNvGrpSpPr/>
          <p:nvPr/>
        </p:nvGrpSpPr>
        <p:grpSpPr>
          <a:xfrm>
            <a:off x="568440" y="7386840"/>
            <a:ext cx="5811120" cy="949680"/>
            <a:chOff x="568440" y="7386840"/>
            <a:chExt cx="5811120" cy="949680"/>
          </a:xfrm>
        </p:grpSpPr>
        <p:pic>
          <p:nvPicPr>
            <p:cNvPr id="77" name="Picture 2" descr="185 квартир от застройщика ВИРА-Строй"/>
            <p:cNvPicPr/>
            <p:nvPr/>
          </p:nvPicPr>
          <p:blipFill>
            <a:blip r:embed="rId1"/>
            <a:stretch/>
          </p:blipFill>
          <p:spPr>
            <a:xfrm>
              <a:off x="2295000" y="7386840"/>
              <a:ext cx="918000" cy="61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78" name="Группа 26"/>
            <p:cNvGrpSpPr/>
            <p:nvPr/>
          </p:nvGrpSpPr>
          <p:grpSpPr>
            <a:xfrm>
              <a:off x="568440" y="7426800"/>
              <a:ext cx="5811120" cy="909720"/>
              <a:chOff x="568440" y="7426800"/>
              <a:chExt cx="5811120" cy="909720"/>
            </a:xfrm>
          </p:grpSpPr>
          <p:pic>
            <p:nvPicPr>
              <p:cNvPr id="79" name="Picture 11" descr="C:\Users\user\Desktop\Презы\рекламное предложение\логотипы\Елена Фурс.png"/>
              <p:cNvPicPr/>
              <p:nvPr/>
            </p:nvPicPr>
            <p:blipFill>
              <a:blip r:embed="rId2"/>
              <a:stretch/>
            </p:blipFill>
            <p:spPr>
              <a:xfrm>
                <a:off x="4031640" y="7426800"/>
                <a:ext cx="1135800" cy="570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0" name="Picture 2" descr="C:\Users\user\Desktop\Презы\рекламное предложение\логотипы\3147.jpg"/>
              <p:cNvPicPr/>
              <p:nvPr/>
            </p:nvPicPr>
            <p:blipFill>
              <a:blip r:embed="rId3"/>
              <a:stretch/>
            </p:blipFill>
            <p:spPr>
              <a:xfrm>
                <a:off x="1869840" y="7959600"/>
                <a:ext cx="462960" cy="338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1" name="Picture 3" descr="C:\Users\user\Desktop\Презы\рекламное предложение\логотипы\Burger King.png"/>
              <p:cNvPicPr/>
              <p:nvPr/>
            </p:nvPicPr>
            <p:blipFill>
              <a:blip r:embed="rId4"/>
              <a:stretch/>
            </p:blipFill>
            <p:spPr>
              <a:xfrm>
                <a:off x="568440" y="7920000"/>
                <a:ext cx="388080" cy="396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2" name="Picture 4" descr="C:\Users\user\Desktop\Презы\рекламное предложение\логотипы\e00cf0f9847e6bbb5a92fae0c12e5719.jpg"/>
              <p:cNvPicPr/>
              <p:nvPr/>
            </p:nvPicPr>
            <p:blipFill>
              <a:blip r:embed="rId5"/>
              <a:stretch/>
            </p:blipFill>
            <p:spPr>
              <a:xfrm>
                <a:off x="5109480" y="7526520"/>
                <a:ext cx="885600" cy="326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3" name="Picture 5" descr="C:\Users\user\Desktop\Презы\рекламное предложение\логотипы\KFS.png"/>
              <p:cNvPicPr/>
              <p:nvPr/>
            </p:nvPicPr>
            <p:blipFill>
              <a:blip r:embed="rId6"/>
              <a:stretch/>
            </p:blipFill>
            <p:spPr>
              <a:xfrm>
                <a:off x="1025640" y="7949880"/>
                <a:ext cx="752040" cy="357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4" name="Picture 6" descr="C:\Users\user\Desktop\Презы\рекламное предложение\логотипы\Банк Пойдем.png"/>
              <p:cNvPicPr/>
              <p:nvPr/>
            </p:nvPicPr>
            <p:blipFill>
              <a:blip r:embed="rId7"/>
              <a:stretch/>
            </p:blipFill>
            <p:spPr>
              <a:xfrm>
                <a:off x="3273840" y="7619760"/>
                <a:ext cx="804600" cy="175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5" name="Picture 7" descr="C:\Users\user\Desktop\Презы\рекламное предложение\логотипы\Былина.png"/>
              <p:cNvPicPr/>
              <p:nvPr/>
            </p:nvPicPr>
            <p:blipFill>
              <a:blip r:embed="rId8"/>
              <a:stretch/>
            </p:blipFill>
            <p:spPr>
              <a:xfrm>
                <a:off x="5005440" y="7995600"/>
                <a:ext cx="705240" cy="302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6" name="Picture 9" descr="C:\Users\user\Desktop\Презы\рекламное предложение\логотипы\Глобус.jpg"/>
              <p:cNvPicPr/>
              <p:nvPr/>
            </p:nvPicPr>
            <p:blipFill>
              <a:blip r:embed="rId9"/>
              <a:stretch/>
            </p:blipFill>
            <p:spPr>
              <a:xfrm>
                <a:off x="3394080" y="7988400"/>
                <a:ext cx="439920" cy="316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7" name="Picture 10" descr="C:\Users\user\Desktop\Презы\рекламное предложение\логотипы\Дельфинарий.png"/>
              <p:cNvPicPr/>
              <p:nvPr/>
            </p:nvPicPr>
            <p:blipFill>
              <a:blip r:embed="rId10"/>
              <a:srcRect l="0" t="0" r="0" b="17400"/>
              <a:stretch/>
            </p:blipFill>
            <p:spPr>
              <a:xfrm>
                <a:off x="5792760" y="7899480"/>
                <a:ext cx="586800" cy="437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8" name="Picture 12" descr="C:\Users\user\Desktop\Презы\рекламное предложение\логотипы\Красный факел.png"/>
              <p:cNvPicPr/>
              <p:nvPr/>
            </p:nvPicPr>
            <p:blipFill>
              <a:blip r:embed="rId11"/>
              <a:stretch/>
            </p:blipFill>
            <p:spPr>
              <a:xfrm>
                <a:off x="3991320" y="7994520"/>
                <a:ext cx="923040" cy="296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9" name="Picture 13" descr="C:\Users\user\Desktop\Презы\рекламное предложение\логотипы\Почта России.png"/>
              <p:cNvPicPr/>
              <p:nvPr/>
            </p:nvPicPr>
            <p:blipFill>
              <a:blip r:embed="rId12"/>
              <a:stretch/>
            </p:blipFill>
            <p:spPr>
              <a:xfrm>
                <a:off x="1627920" y="7544880"/>
                <a:ext cx="630720" cy="325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0" name="Picture 14" descr="C:\Users\user\Desktop\Презы\рекламное предложение\логотипы\Сбербанк.png"/>
              <p:cNvPicPr/>
              <p:nvPr/>
            </p:nvPicPr>
            <p:blipFill>
              <a:blip r:embed="rId13"/>
              <a:stretch/>
            </p:blipFill>
            <p:spPr>
              <a:xfrm>
                <a:off x="621360" y="7432920"/>
                <a:ext cx="855720" cy="549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1" name="Picture 15" descr="C:\Users\user\Desktop\Презы\рекламное предложение\логотипы\Цирк.png"/>
              <p:cNvPicPr/>
              <p:nvPr/>
            </p:nvPicPr>
            <p:blipFill>
              <a:blip r:embed="rId14"/>
              <a:stretch/>
            </p:blipFill>
            <p:spPr>
              <a:xfrm>
                <a:off x="2486880" y="7970760"/>
                <a:ext cx="712800" cy="293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2" name="Picture 16" descr="C:\Users\user\Desktop\Презы\рекламное предложение\логотипы\Шоколадная фабрика.png"/>
              <p:cNvPicPr/>
              <p:nvPr/>
            </p:nvPicPr>
            <p:blipFill>
              <a:blip r:embed="rId15"/>
              <a:stretch/>
            </p:blipFill>
            <p:spPr>
              <a:xfrm>
                <a:off x="5999040" y="7511400"/>
                <a:ext cx="380520" cy="38268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93" name="Picture 3" descr="L:\later disk\Фотографии\ЭП2Д 19.12.19\Хорошие Лена\чистая.jpg"/>
          <p:cNvPicPr/>
          <p:nvPr/>
        </p:nvPicPr>
        <p:blipFill>
          <a:blip r:embed="rId16"/>
          <a:srcRect l="3380" t="4563" r="6485" b="4563"/>
          <a:stretch/>
        </p:blipFill>
        <p:spPr>
          <a:xfrm>
            <a:off x="3201120" y="1486800"/>
            <a:ext cx="3665880" cy="2463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Параллелограмм 43"/>
          <p:cNvSpPr/>
          <p:nvPr/>
        </p:nvSpPr>
        <p:spPr>
          <a:xfrm flipV="1">
            <a:off x="1334880" y="3920760"/>
            <a:ext cx="8567280" cy="253728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95" name="Параллелограмм 2"/>
          <p:cNvSpPr/>
          <p:nvPr/>
        </p:nvSpPr>
        <p:spPr>
          <a:xfrm flipV="1">
            <a:off x="-3439080" y="1482840"/>
            <a:ext cx="10439280" cy="560340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96" name="Параллелограмм 53"/>
          <p:cNvSpPr/>
          <p:nvPr/>
        </p:nvSpPr>
        <p:spPr>
          <a:xfrm flipV="1">
            <a:off x="-889560" y="4342320"/>
            <a:ext cx="8567280" cy="2537280"/>
          </a:xfrm>
          <a:prstGeom prst="parallelogram">
            <a:avLst>
              <a:gd name="adj" fmla="val 6140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97" name="Параллелограмм 47"/>
          <p:cNvSpPr/>
          <p:nvPr/>
        </p:nvSpPr>
        <p:spPr>
          <a:xfrm flipV="1">
            <a:off x="-1177560" y="4915440"/>
            <a:ext cx="6890040" cy="165456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98" name="Параллелограмм 4"/>
          <p:cNvSpPr/>
          <p:nvPr/>
        </p:nvSpPr>
        <p:spPr>
          <a:xfrm>
            <a:off x="-891360" y="-14760"/>
            <a:ext cx="6046920" cy="127260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99" name="Picture 3" descr="C:\Users\user\Desktop\бб\эп бб.png"/>
          <p:cNvPicPr/>
          <p:nvPr/>
        </p:nvPicPr>
        <p:blipFill>
          <a:blip r:embed="rId17"/>
          <a:stretch/>
        </p:blipFill>
        <p:spPr>
          <a:xfrm>
            <a:off x="5092920" y="467640"/>
            <a:ext cx="1446120" cy="66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TextBox 12"/>
          <p:cNvSpPr/>
          <p:nvPr/>
        </p:nvSpPr>
        <p:spPr>
          <a:xfrm>
            <a:off x="477000" y="1530720"/>
            <a:ext cx="411228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rgbClr val="e21a1a"/>
                </a:solidFill>
                <a:uFillTx/>
                <a:latin typeface="RussianRail G Pro"/>
              </a:rPr>
              <a:t>АО «Экспресс-пригород» –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это крупнейший пригородный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железнодорожный перевозчик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за Уралом. Мы обеспечиваем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транспортную доступность жителей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Новосибирской области.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Прямая соединительная линия 13"/>
          <p:cNvCxnSpPr/>
          <p:nvPr/>
        </p:nvCxnSpPr>
        <p:spPr>
          <a:xfrm>
            <a:off x="10800" y="7092000"/>
            <a:ext cx="6859800" cy="1800"/>
          </a:xfrm>
          <a:prstGeom prst="straightConnector1">
            <a:avLst/>
          </a:prstGeom>
          <a:ln w="19050">
            <a:solidFill>
              <a:srgbClr val="f2f2f2"/>
            </a:solidFill>
            <a:round/>
          </a:ln>
        </p:spPr>
      </p:cxnSp>
      <p:sp>
        <p:nvSpPr>
          <p:cNvPr id="102" name="TextBox 22"/>
          <p:cNvSpPr/>
          <p:nvPr/>
        </p:nvSpPr>
        <p:spPr>
          <a:xfrm>
            <a:off x="391680" y="467640"/>
            <a:ext cx="383544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80000"/>
              </a:lnSpc>
            </a:pPr>
            <a:r>
              <a:rPr b="0" lang="ru-RU" sz="2400" spc="-51" strike="noStrike" u="none">
                <a:solidFill>
                  <a:srgbClr val="ffffff"/>
                </a:solidFill>
                <a:uFillTx/>
                <a:latin typeface="RussianRail G Pro"/>
              </a:rPr>
              <a:t>Рекламные возможности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80000"/>
              </a:lnSpc>
            </a:pPr>
            <a:r>
              <a:rPr b="0" lang="ru-RU" sz="2400" spc="-51" strike="noStrike" u="none">
                <a:solidFill>
                  <a:srgbClr val="ffffff"/>
                </a:solidFill>
                <a:uFillTx/>
                <a:latin typeface="RussianRail G Pro"/>
              </a:rPr>
              <a:t>АО «Экспресс-пригород»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араллелограмм 24"/>
          <p:cNvSpPr/>
          <p:nvPr/>
        </p:nvSpPr>
        <p:spPr>
          <a:xfrm>
            <a:off x="381960" y="7092360"/>
            <a:ext cx="3056040" cy="30816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dk2"/>
              </a:solidFill>
              <a:uFillTx/>
              <a:latin typeface="FSRAILWAY Book"/>
            </a:endParaRPr>
          </a:p>
        </p:txBody>
      </p:sp>
      <p:sp>
        <p:nvSpPr>
          <p:cNvPr id="104" name="Прямоугольник 25"/>
          <p:cNvSpPr/>
          <p:nvPr/>
        </p:nvSpPr>
        <p:spPr>
          <a:xfrm>
            <a:off x="0" y="7092360"/>
            <a:ext cx="2995200" cy="30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e21a1a"/>
                </a:solidFill>
                <a:uFillTx/>
                <a:latin typeface="RussianRail G Pro"/>
              </a:rPr>
              <a:t>       </a:t>
            </a:r>
            <a:r>
              <a:rPr b="1" lang="ru-RU" sz="1600" strike="noStrike" u="none">
                <a:solidFill>
                  <a:srgbClr val="e21a1a"/>
                </a:solidFill>
                <a:uFillTx/>
                <a:latin typeface="RussianRail G Pro"/>
              </a:rPr>
              <a:t>С нами уже работают: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42"/>
          <p:cNvSpPr/>
          <p:nvPr/>
        </p:nvSpPr>
        <p:spPr>
          <a:xfrm>
            <a:off x="0" y="8532360"/>
            <a:ext cx="6856200" cy="623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06" name="Прямоугольник 46"/>
          <p:cNvSpPr/>
          <p:nvPr/>
        </p:nvSpPr>
        <p:spPr>
          <a:xfrm>
            <a:off x="468720" y="8574840"/>
            <a:ext cx="51487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Тел.: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1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r>
              <a:rPr b="1" lang="en-US" sz="1100" strike="noStrike" u="sng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TextBox 45"/>
          <p:cNvSpPr/>
          <p:nvPr/>
        </p:nvSpPr>
        <p:spPr>
          <a:xfrm>
            <a:off x="477360" y="3206520"/>
            <a:ext cx="279468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360" defTabSz="9144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18"/>
              </a:buBlip>
            </a:pP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26 </a:t>
            </a:r>
            <a:r>
              <a:rPr b="0" lang="en-US" sz="1200" strike="noStrike" u="none">
                <a:solidFill>
                  <a:srgbClr val="e21a1a"/>
                </a:solidFill>
                <a:uFillTx/>
                <a:latin typeface="FSRAILWAY Book"/>
              </a:rPr>
              <a:t>лет</a:t>
            </a: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успешной работы;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19"/>
              </a:buBlip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Перевозка в электропоездах       более </a:t>
            </a: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60 тыс.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пассажиров в день;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20"/>
              </a:buBlip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Более </a:t>
            </a: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20 млн.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пассажиров в год.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TextBox 48"/>
          <p:cNvSpPr/>
          <p:nvPr/>
        </p:nvSpPr>
        <p:spPr>
          <a:xfrm>
            <a:off x="456840" y="5148000"/>
            <a:ext cx="4353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FSRAILWAY Book"/>
              </a:rPr>
              <a:t>Растяжки</a:t>
            </a:r>
            <a:r>
              <a:rPr b="1" lang="ru-RU" sz="18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0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FSRAILWAY Book"/>
              </a:rPr>
              <a:t>Экраны</a:t>
            </a:r>
            <a:r>
              <a:rPr b="1" lang="ru-RU" sz="18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0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в зале ожидания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FSRAILWAY Book"/>
              </a:rPr>
              <a:t>Ролл-ап</a:t>
            </a:r>
            <a:r>
              <a:rPr b="1" lang="ru-RU" sz="18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0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Box 49"/>
          <p:cNvSpPr/>
          <p:nvPr/>
        </p:nvSpPr>
        <p:spPr>
          <a:xfrm>
            <a:off x="468720" y="4561200"/>
            <a:ext cx="4112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e21a1a"/>
                </a:solidFill>
                <a:uFillTx/>
                <a:latin typeface="RussianRail G Pro"/>
              </a:rPr>
              <a:t>Наши рекламные площадки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1"/>
          <p:cNvSpPr/>
          <p:nvPr/>
        </p:nvSpPr>
        <p:spPr>
          <a:xfrm>
            <a:off x="454680" y="2939760"/>
            <a:ext cx="25462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На счету нашей компании: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L:\later disk\Фотографии\Конкурс детского рисунка\Конкурс детского рисунка 2018\награждение\IMG_7069.JPG"/>
          <p:cNvPicPr/>
          <p:nvPr/>
        </p:nvPicPr>
        <p:blipFill>
          <a:blip r:embed="rId1"/>
          <a:srcRect l="2247" t="6665" r="15089" b="7569"/>
          <a:stretch/>
        </p:blipFill>
        <p:spPr>
          <a:xfrm>
            <a:off x="696600" y="6096960"/>
            <a:ext cx="2366280" cy="163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Прямоугольник 25"/>
          <p:cNvSpPr/>
          <p:nvPr/>
        </p:nvSpPr>
        <p:spPr>
          <a:xfrm>
            <a:off x="480600" y="5955120"/>
            <a:ext cx="5895000" cy="229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113" name="Picture 4" descr="C:\Users\Лена\Desktop\РАБОТА\ono\Конкурс детского рисунка 201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92" t="0" r="2945" b="0"/>
          <a:stretch/>
        </p:blipFill>
        <p:spPr>
          <a:xfrm>
            <a:off x="3785040" y="6096960"/>
            <a:ext cx="2370240" cy="164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Прямоугольник 28"/>
          <p:cNvSpPr/>
          <p:nvPr/>
        </p:nvSpPr>
        <p:spPr>
          <a:xfrm>
            <a:off x="0" y="8532360"/>
            <a:ext cx="6856200" cy="609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15" name="Параллелограмм 43"/>
          <p:cNvSpPr/>
          <p:nvPr/>
        </p:nvSpPr>
        <p:spPr>
          <a:xfrm>
            <a:off x="-891360" y="-14760"/>
            <a:ext cx="6046920" cy="127260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16" name="Прямоугольник 15"/>
          <p:cNvSpPr/>
          <p:nvPr/>
        </p:nvSpPr>
        <p:spPr>
          <a:xfrm>
            <a:off x="477000" y="3404160"/>
            <a:ext cx="5898960" cy="2246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17" name="Прямоугольник 31"/>
          <p:cNvSpPr/>
          <p:nvPr/>
        </p:nvSpPr>
        <p:spPr>
          <a:xfrm>
            <a:off x="692640" y="3534120"/>
            <a:ext cx="2374560" cy="163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118" name="Picture 3" descr="C:\Users\user\Desktop\бб\эп бб.png"/>
          <p:cNvPicPr/>
          <p:nvPr/>
        </p:nvPicPr>
        <p:blipFill>
          <a:blip r:embed="rId4"/>
          <a:stretch/>
        </p:blipFill>
        <p:spPr>
          <a:xfrm>
            <a:off x="5092920" y="467640"/>
            <a:ext cx="1446120" cy="66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TextBox 16"/>
          <p:cNvSpPr/>
          <p:nvPr/>
        </p:nvSpPr>
        <p:spPr>
          <a:xfrm>
            <a:off x="616680" y="5190480"/>
            <a:ext cx="2658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uFillTx/>
                <a:latin typeface="FSRAILWAY Book"/>
              </a:rPr>
              <a:t>11 056</a:t>
            </a: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 руб.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/ месяц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(цена за 1 растяжку)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TextBox 26"/>
          <p:cNvSpPr/>
          <p:nvPr/>
        </p:nvSpPr>
        <p:spPr>
          <a:xfrm>
            <a:off x="624600" y="7741080"/>
            <a:ext cx="26586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8 961 руб.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/ месяц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TextBox 42"/>
          <p:cNvSpPr/>
          <p:nvPr/>
        </p:nvSpPr>
        <p:spPr>
          <a:xfrm>
            <a:off x="360000" y="467640"/>
            <a:ext cx="393624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Реклама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на пригородном вокзале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Picture 2" descr="P:\Алгазина_ЕВ\Фото от Лены\Вокзал\1IMG_1717.jpg"/>
          <p:cNvPicPr/>
          <p:nvPr/>
        </p:nvPicPr>
        <p:blipFill>
          <a:blip r:embed="rId5"/>
          <a:srcRect l="0" t="16001" r="8126" b="19210"/>
          <a:stretch/>
        </p:blipFill>
        <p:spPr>
          <a:xfrm>
            <a:off x="3038760" y="1490040"/>
            <a:ext cx="3336840" cy="156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Параллелограмм 50"/>
          <p:cNvSpPr/>
          <p:nvPr/>
        </p:nvSpPr>
        <p:spPr>
          <a:xfrm>
            <a:off x="-1179360" y="1463760"/>
            <a:ext cx="5678640" cy="162576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714240" defTabSz="914400">
              <a:lnSpc>
                <a:spcPct val="8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Пригородный вокзал станции Новосибирск-Главный –  главный транспортный узел Новосибирского региона Западно-Сибирской железной дороги и одно из самых посещаемых мест в городе Новосибирск.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  <a:spcBef>
                <a:spcPts val="601"/>
              </a:spcBef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Ежедневно вашу рекламу видят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</a:pPr>
            <a:r>
              <a:rPr b="1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более 15 тыс. человек.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27"/>
          <p:cNvSpPr/>
          <p:nvPr/>
        </p:nvSpPr>
        <p:spPr>
          <a:xfrm>
            <a:off x="555120" y="8255520"/>
            <a:ext cx="514872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00" strike="noStrike" u="none">
                <a:solidFill>
                  <a:schemeClr val="dk1"/>
                </a:solidFill>
                <a:uFillTx/>
                <a:latin typeface="FSRAILWAY Book"/>
              </a:rPr>
              <a:t>Цены указаны без учёта НДС (20%)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5" name="Picture 3" descr="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106" t="11795" r="135" b="46056"/>
          <a:stretch/>
        </p:blipFill>
        <p:spPr>
          <a:xfrm>
            <a:off x="693000" y="3534120"/>
            <a:ext cx="5462640" cy="163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Параллелограмм 35"/>
          <p:cNvSpPr/>
          <p:nvPr/>
        </p:nvSpPr>
        <p:spPr>
          <a:xfrm>
            <a:off x="2208960" y="3245040"/>
            <a:ext cx="690840" cy="51768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4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27" name="Прямоугольник 36"/>
          <p:cNvSpPr/>
          <p:nvPr/>
        </p:nvSpPr>
        <p:spPr>
          <a:xfrm>
            <a:off x="476640" y="3245040"/>
            <a:ext cx="2091240" cy="51768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FSRAILWAY Book"/>
              </a:rPr>
              <a:t>Растяжки 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8" name="TextBox 32"/>
          <p:cNvSpPr/>
          <p:nvPr/>
        </p:nvSpPr>
        <p:spPr>
          <a:xfrm>
            <a:off x="2640960" y="5190480"/>
            <a:ext cx="2946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монтаж+демонтаж –</a:t>
            </a: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200" strike="noStrike" u="none">
                <a:solidFill>
                  <a:schemeClr val="dk1"/>
                </a:solidFill>
                <a:uFillTx/>
                <a:latin typeface="FSRAILWAY Book"/>
              </a:rPr>
              <a:t>5 237</a:t>
            </a: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 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оплачивается единоразово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9" name="Прямая соединительная линия 4"/>
          <p:cNvCxnSpPr/>
          <p:nvPr/>
        </p:nvCxnSpPr>
        <p:spPr>
          <a:xfrm>
            <a:off x="2539440" y="5292000"/>
            <a:ext cx="1800" cy="27504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130" name="Рисунок 7" descr=""/>
          <p:cNvPicPr/>
          <p:nvPr/>
        </p:nvPicPr>
        <p:blipFill>
          <a:blip r:embed="rId8"/>
          <a:srcRect l="0" t="6888" r="0" b="10360"/>
          <a:stretch/>
        </p:blipFill>
        <p:spPr>
          <a:xfrm>
            <a:off x="700920" y="6090840"/>
            <a:ext cx="2954880" cy="16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Параллелограмм 37"/>
          <p:cNvSpPr/>
          <p:nvPr/>
        </p:nvSpPr>
        <p:spPr>
          <a:xfrm>
            <a:off x="2208960" y="5811120"/>
            <a:ext cx="690840" cy="51768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4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32" name="Прямоугольник 38"/>
          <p:cNvSpPr/>
          <p:nvPr/>
        </p:nvSpPr>
        <p:spPr>
          <a:xfrm>
            <a:off x="476640" y="5811120"/>
            <a:ext cx="2091240" cy="51768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FSRAILWAY Book"/>
              </a:rPr>
              <a:t>Ролл-ап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3" name="Прямоугольник 33"/>
          <p:cNvSpPr/>
          <p:nvPr/>
        </p:nvSpPr>
        <p:spPr>
          <a:xfrm>
            <a:off x="468720" y="8574840"/>
            <a:ext cx="51487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Тел.: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1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r>
              <a:rPr b="1" lang="en-US" sz="1100" strike="noStrike" u="sng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Прямоугольник 24"/>
          <p:cNvSpPr/>
          <p:nvPr/>
        </p:nvSpPr>
        <p:spPr>
          <a:xfrm>
            <a:off x="3198240" y="8271360"/>
            <a:ext cx="322956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Минимальный срок размещения – 1 месяц</a:t>
            </a:r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28"/>
          <p:cNvSpPr/>
          <p:nvPr/>
        </p:nvSpPr>
        <p:spPr>
          <a:xfrm>
            <a:off x="0" y="8532360"/>
            <a:ext cx="6856200" cy="609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36" name="Параллелограмм 43"/>
          <p:cNvSpPr/>
          <p:nvPr/>
        </p:nvSpPr>
        <p:spPr>
          <a:xfrm>
            <a:off x="-891360" y="-14760"/>
            <a:ext cx="6046920" cy="127260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37" name="Прямоугольник 15"/>
          <p:cNvSpPr/>
          <p:nvPr/>
        </p:nvSpPr>
        <p:spPr>
          <a:xfrm>
            <a:off x="477000" y="3180960"/>
            <a:ext cx="5898960" cy="505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38" name="Прямоугольник 31"/>
          <p:cNvSpPr/>
          <p:nvPr/>
        </p:nvSpPr>
        <p:spPr>
          <a:xfrm>
            <a:off x="692640" y="3310920"/>
            <a:ext cx="2374560" cy="163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139" name="Picture 3" descr="C:\Users\user\Desktop\бб\эп бб.png"/>
          <p:cNvPicPr/>
          <p:nvPr/>
        </p:nvPicPr>
        <p:blipFill>
          <a:blip r:embed="rId1"/>
          <a:stretch/>
        </p:blipFill>
        <p:spPr>
          <a:xfrm>
            <a:off x="5092920" y="467640"/>
            <a:ext cx="1446120" cy="66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TextBox 24"/>
          <p:cNvSpPr/>
          <p:nvPr/>
        </p:nvSpPr>
        <p:spPr>
          <a:xfrm>
            <a:off x="620640" y="7336800"/>
            <a:ext cx="26586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2000 руб.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/ месяц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TextBox 42"/>
          <p:cNvSpPr/>
          <p:nvPr/>
        </p:nvSpPr>
        <p:spPr>
          <a:xfrm>
            <a:off x="360000" y="467640"/>
            <a:ext cx="393624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Реклама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на пригородном вокзале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2" name="Picture 2" descr="P:\Алгазина_ЕВ\Фото от Лены\Вокзал\1IMG_1717.jpg"/>
          <p:cNvPicPr/>
          <p:nvPr/>
        </p:nvPicPr>
        <p:blipFill>
          <a:blip r:embed="rId2"/>
          <a:srcRect l="0" t="16001" r="8126" b="19210"/>
          <a:stretch/>
        </p:blipFill>
        <p:spPr>
          <a:xfrm>
            <a:off x="3038760" y="1403640"/>
            <a:ext cx="3336840" cy="156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Рисунок 32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0000"/>
                    </a14:imgEffect>
                  </a14:imgLayer>
                </a14:imgProps>
              </a:ext>
            </a:extLst>
          </a:blip>
          <a:srcRect l="13879" t="16044" r="7484" b="32647"/>
          <a:stretch/>
        </p:blipFill>
        <p:spPr>
          <a:xfrm>
            <a:off x="694800" y="3314880"/>
            <a:ext cx="5462640" cy="237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Прямоугольник 36"/>
          <p:cNvSpPr/>
          <p:nvPr/>
        </p:nvSpPr>
        <p:spPr>
          <a:xfrm>
            <a:off x="476640" y="3060000"/>
            <a:ext cx="2091240" cy="51768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FSRAILWAY Book"/>
              </a:rPr>
              <a:t>Экраны 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FSRAILWAY Book"/>
              </a:rPr>
              <a:t>в зале ожидания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5" name="Параллелограмм 35"/>
          <p:cNvSpPr/>
          <p:nvPr/>
        </p:nvSpPr>
        <p:spPr>
          <a:xfrm>
            <a:off x="2208960" y="3060000"/>
            <a:ext cx="690840" cy="51768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4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graphicFrame>
        <p:nvGraphicFramePr>
          <p:cNvPr id="146" name="Таблица 33"/>
          <p:cNvGraphicFramePr/>
          <p:nvPr/>
        </p:nvGraphicFramePr>
        <p:xfrm>
          <a:off x="692640" y="5775480"/>
          <a:ext cx="5474520" cy="2309760"/>
        </p:xfrm>
        <a:graphic>
          <a:graphicData uri="http://schemas.openxmlformats.org/drawingml/2006/table">
            <a:tbl>
              <a:tblPr/>
              <a:tblGrid>
                <a:gridCol w="1989720"/>
                <a:gridCol w="1654200"/>
                <a:gridCol w="1830960"/>
              </a:tblGrid>
              <a:tr h="4086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rgbClr val="ff0000"/>
                          </a:solidFill>
                          <a:uFillTx/>
                          <a:latin typeface="FSRAILWAY Book"/>
                        </a:rPr>
                        <a:t>Транслирование роликов производится без звука!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Стоимость размещения, руб.</a:t>
                      </a:r>
                      <a:endParaRPr b="0" lang="ru-RU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598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Кол-во экранов, шт. 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640 (ш) х 576 (в) пкс. </a:t>
                      </a:r>
                      <a:r>
                        <a:rPr b="1" lang="en-US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MP4</a:t>
                      </a: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,</a:t>
                      </a:r>
                      <a:r>
                        <a:rPr b="1" lang="en-US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FULL HD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(Размер 1600 х 1440  мм)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Длительность ролика до 15 сек. </a:t>
                      </a:r>
                      <a:endParaRPr b="0" lang="ru-RU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Длительность ролика до 30 сек. </a:t>
                      </a:r>
                      <a:endParaRPr b="0" lang="ru-RU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8798b"/>
                    </a:solidFill>
                  </a:tcPr>
                </a:tc>
              </a:tr>
              <a:tr h="2880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5 591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6 655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880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2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7 853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9 451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</a:tr>
              <a:tr h="2880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11 181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13 310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92680">
                <a:tc gridSpan="3"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50" strike="noStrike" u="none">
                          <a:solidFill>
                            <a:srgbClr val="ff0000"/>
                          </a:solidFill>
                          <a:uFillTx/>
                          <a:latin typeface="FSRAILWAY Book"/>
                        </a:rPr>
                        <a:t>Формат ролика MP4. Разрешение ролика Full HD (Не 4К)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47" name="Прямоугольник 4"/>
          <p:cNvSpPr/>
          <p:nvPr/>
        </p:nvSpPr>
        <p:spPr>
          <a:xfrm>
            <a:off x="3933000" y="3411000"/>
            <a:ext cx="1078200" cy="1440000"/>
          </a:xfrm>
          <a:custGeom>
            <a:avLst/>
            <a:gdLst>
              <a:gd name="textAreaLeft" fmla="*/ 0 w 1078200"/>
              <a:gd name="textAreaRight" fmla="*/ 1080000 w 1078200"/>
              <a:gd name="textAreaTop" fmla="*/ 0 h 1440000"/>
              <a:gd name="textAreaBottom" fmla="*/ 1441800 h 1440000"/>
            </a:gdLst>
            <a:ahLst/>
            <a:rect l="textAreaLeft" t="textAreaTop" r="textAreaRight" b="textAreaBottom"/>
            <a:pathLst>
              <a:path w="556558" h="695205">
                <a:moveTo>
                  <a:pt x="0" y="125691"/>
                </a:moveTo>
                <a:lnTo>
                  <a:pt x="553276" y="0"/>
                </a:lnTo>
                <a:cubicBezTo>
                  <a:pt x="552229" y="216024"/>
                  <a:pt x="557466" y="450901"/>
                  <a:pt x="556419" y="666925"/>
                </a:cubicBezTo>
                <a:lnTo>
                  <a:pt x="3143" y="695205"/>
                </a:lnTo>
                <a:cubicBezTo>
                  <a:pt x="2095" y="505367"/>
                  <a:pt x="1048" y="315529"/>
                  <a:pt x="0" y="1256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48" name="Прямоугольник 4"/>
          <p:cNvSpPr/>
          <p:nvPr/>
        </p:nvSpPr>
        <p:spPr>
          <a:xfrm>
            <a:off x="1989000" y="4021200"/>
            <a:ext cx="502200" cy="950400"/>
          </a:xfrm>
          <a:custGeom>
            <a:avLst/>
            <a:gdLst>
              <a:gd name="textAreaLeft" fmla="*/ 0 w 502200"/>
              <a:gd name="textAreaRight" fmla="*/ 504000 w 502200"/>
              <a:gd name="textAreaTop" fmla="*/ 0 h 950400"/>
              <a:gd name="textAreaBottom" fmla="*/ 952200 h 950400"/>
            </a:gdLst>
            <a:ahLst/>
            <a:rect l="textAreaLeft" t="textAreaTop" r="textAreaRight" b="textAreaBottom"/>
            <a:pathLst>
              <a:path w="560014" h="670805">
                <a:moveTo>
                  <a:pt x="0" y="101291"/>
                </a:moveTo>
                <a:lnTo>
                  <a:pt x="560014" y="0"/>
                </a:lnTo>
                <a:cubicBezTo>
                  <a:pt x="558967" y="216024"/>
                  <a:pt x="557466" y="426501"/>
                  <a:pt x="556419" y="642525"/>
                </a:cubicBezTo>
                <a:lnTo>
                  <a:pt x="3143" y="670805"/>
                </a:lnTo>
                <a:cubicBezTo>
                  <a:pt x="2095" y="480967"/>
                  <a:pt x="1048" y="291129"/>
                  <a:pt x="0" y="1012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49" name="Прямоугольник 19"/>
          <p:cNvSpPr/>
          <p:nvPr/>
        </p:nvSpPr>
        <p:spPr>
          <a:xfrm>
            <a:off x="468720" y="8574840"/>
            <a:ext cx="51487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Тел.: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1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r>
              <a:rPr b="1" lang="en-US" sz="1100" strike="noStrike" u="sng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Прямоугольник 18"/>
          <p:cNvSpPr/>
          <p:nvPr/>
        </p:nvSpPr>
        <p:spPr>
          <a:xfrm>
            <a:off x="701640" y="8317440"/>
            <a:ext cx="514872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Цены указаны без учё</a:t>
            </a:r>
            <a:r>
              <a:rPr b="1" lang="ru-RU" sz="1000" strike="noStrike" u="none">
                <a:solidFill>
                  <a:schemeClr val="dk1"/>
                </a:solidFill>
                <a:uFillTx/>
                <a:latin typeface="FSRAILWAY Book"/>
              </a:rPr>
              <a:t>та </a:t>
            </a: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НДС</a:t>
            </a:r>
            <a:r>
              <a:rPr b="1" lang="ru-RU" sz="1000" strike="noStrike" u="none">
                <a:solidFill>
                  <a:schemeClr val="dk1"/>
                </a:solidFill>
                <a:uFillTx/>
                <a:latin typeface="FSRAILWAY Book"/>
              </a:rPr>
              <a:t> (20%)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Прямоугольник 20"/>
          <p:cNvSpPr/>
          <p:nvPr/>
        </p:nvSpPr>
        <p:spPr>
          <a:xfrm>
            <a:off x="3122640" y="8330760"/>
            <a:ext cx="322956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r"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Минимальный срок размещения – 1 месяц</a:t>
            </a:r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Параллелограмм 1"/>
          <p:cNvSpPr/>
          <p:nvPr/>
        </p:nvSpPr>
        <p:spPr>
          <a:xfrm>
            <a:off x="-1179000" y="1356120"/>
            <a:ext cx="5678640" cy="162576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714240" defTabSz="914400">
              <a:lnSpc>
                <a:spcPct val="8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Пригородный вокзал станции Новосибирск-Главный –  главный транспортный узел Новосибирского региона Западно-Сибирской железной дороги и одно из самых посещаемых мест в городе Новосибирск.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  <a:spcBef>
                <a:spcPts val="601"/>
              </a:spcBef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Ежедневно вашу рекламу видят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</a:pPr>
            <a:r>
              <a:rPr b="1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более 15 тыс. человек.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23018</TotalTime>
  <Application>LibreOffice/24.8.4.2$Linux_X86_64 LibreOffice_project/480$Build-2</Application>
  <AppVersion>15.0000</AppVersion>
  <Words>713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2020-03-04T08:18:17Z</dcterms:created>
  <dc:creator>user</dc:creator>
  <dc:description/>
  <dc:language>ru-RU</dc:language>
  <cp:lastModifiedBy/>
  <cp:lastPrinted>2024-12-09T10:46:35Z</cp:lastPrinted>
  <dcterms:modified xsi:type="dcterms:W3CDTF">2025-02-27T16:30:43Z</dcterms:modified>
  <cp:revision>178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6</vt:i4>
  </property>
</Properties>
</file>