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2.jpeg" ContentType="image/jpeg"/>
  <Override PartName="/ppt/media/image11.png" ContentType="image/png"/>
  <Override PartName="/ppt/media/image22.jpeg" ContentType="image/jpeg"/>
  <Override PartName="/ppt/media/image7.png" ContentType="image/png"/>
  <Override PartName="/ppt/media/image16.png" ContentType="image/png"/>
  <Override PartName="/ppt/media/image13.png" ContentType="image/png"/>
  <Override PartName="/ppt/media/hdphoto2.wdp" ContentType="image/vnd.ms-photo"/>
  <Override PartName="/ppt/media/image9.png" ContentType="image/png"/>
  <Override PartName="/ppt/media/image18.png" ContentType="image/png"/>
  <Override PartName="/ppt/media/image20.png" ContentType="image/png"/>
  <Override PartName="/ppt/media/image6.jpeg" ContentType="image/jpeg"/>
  <Override PartName="/ppt/media/image10.png" ContentType="image/png"/>
  <Override PartName="/ppt/media/image8.jpeg" ContentType="image/jpeg"/>
  <Override PartName="/ppt/media/image5.png" ContentType="image/png"/>
  <Override PartName="/ppt/media/image14.png" ContentType="image/png"/>
  <Override PartName="/ppt/media/hdphoto3.wdp" ContentType="image/vnd.ms-photo"/>
  <Override PartName="/ppt/media/image26.png" ContentType="image/png"/>
  <Override PartName="/ppt/media/image25.jpeg" ContentType="image/jpeg"/>
  <Override PartName="/ppt/media/image24.jpeg" ContentType="image/jpeg"/>
  <Override PartName="/ppt/media/image23.jpeg" ContentType="image/jpeg"/>
  <Override PartName="/ppt/media/image17.png" ContentType="image/png"/>
  <Override PartName="/ppt/media/image4.jpeg" ContentType="image/jpeg"/>
  <Override PartName="/ppt/media/image21.jpeg" ContentType="image/jpeg"/>
  <Override PartName="/ppt/media/image19.jpeg" ContentType="image/jpeg"/>
  <Override PartName="/ppt/media/image1.jpeg" ContentType="image/jpeg"/>
  <Override PartName="/ppt/media/image15.png" ContentType="image/png"/>
  <Override PartName="/ppt/media/image2.jpeg" ContentType="image/jpeg"/>
  <Override PartName="/ppt/media/hdphoto1.wdp" ContentType="image/vnd.ms-photo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5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</p:sldMasterIdLst>
  <p:sldIdLst>
    <p:sldId id="256" r:id="rId16"/>
    <p:sldId id="257" r:id="rId17"/>
    <p:sldId id="258" r:id="rId18"/>
    <p:sldId id="259" r:id="rId19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004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B79C37-A411-44ED-AB46-55DEC790F2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43080" y="2133720"/>
            <a:ext cx="617004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BF6548C-A89C-414F-880E-13A5E227A2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64DA0DF-D2B8-4C61-8CF5-8B7DFCF5B0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343080" y="2133720"/>
            <a:ext cx="301068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3504600" y="2133720"/>
            <a:ext cx="301068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FBE73221-CE55-4EC6-BE1B-88F2FA35BB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7B980D5-DAAF-499A-B1FB-F9AD21BA4A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034790F-779D-4109-A28D-4FE00FDE633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C42781C-BA80-4818-9E2D-C4C57E0C8C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36C532CC-C300-4892-99D9-8410E856E0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40ADA7F-A444-4EAA-878C-349D84390F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6FF0FC-B3EC-4214-9027-9EE52E1607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B15D8B8-A93B-47CB-8404-439AAC58EB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D583448-D3A7-4EA7-9563-B8D719FD8F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5AFE8E0-3EE7-44EC-95C2-81DF01D5A8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004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AB9D5CD-1BE4-4F5B-96D2-F37ECA8C47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6EF241C-CBC3-4D2E-AD02-76FCA6469F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58539BB-19F8-4735-BA91-63EA1C2D3D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004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C829FD4-4EEC-4FE1-B734-74B865C178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5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4C7EFA1-66A8-46A8-B4AE-F3CAEFC964C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308E16-EA2A-4E2D-8492-2EAFAD7ACC3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31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32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50680A4-B433-4ADC-BB28-4AB6148F8B5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33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34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35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8F91532-896A-4454-9A02-F470032087D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36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ftr" idx="37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38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F960BE7-4D85-46D4-9F18-F7E2EB7E14D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39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ftr" idx="40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41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C00D822-F6B4-4FB1-8959-695DB68057FF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42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1AF5980-761E-4046-AEA4-81BC96EBACF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CF212F-CC18-43FF-A340-04443D19913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ftr" idx="10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Num" idx="11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263FE9F-2907-484A-B748-DFB605A2019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12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ftr" idx="13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14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565D988-F805-4914-A959-A5384BBE565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5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ftr" idx="16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7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32C9E58-62E6-404A-AAB5-1A828A91000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8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004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9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20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369A688-198E-40F1-AFA7-B935F155F71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dt" idx="21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22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23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C8C6A5-4CA0-487F-B231-E195F47FECE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24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3080" y="190080"/>
            <a:ext cx="6170040" cy="187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068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04960" y="2133720"/>
            <a:ext cx="3010680" cy="603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25"/>
          </p:nvPr>
        </p:nvSpPr>
        <p:spPr>
          <a:xfrm>
            <a:off x="2343240" y="8475120"/>
            <a:ext cx="216972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26"/>
          </p:nvPr>
        </p:nvSpPr>
        <p:spPr>
          <a:xfrm>
            <a:off x="4915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8F57E8A-6BED-4597-A119-E94776EC96E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FSRAILWAY Book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dt" idx="27"/>
          </p:nvPr>
        </p:nvSpPr>
        <p:spPr>
          <a:xfrm>
            <a:off x="343080" y="8475120"/>
            <a:ext cx="1598040" cy="48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7" Type="http://schemas.openxmlformats.org/officeDocument/2006/relationships/image" Target="../media/image3.png"/><Relationship Id="rId18" Type="http://schemas.openxmlformats.org/officeDocument/2006/relationships/image" Target="../media/image20.png"/><Relationship Id="rId19" Type="http://schemas.openxmlformats.org/officeDocument/2006/relationships/image" Target="../media/image20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microsoft.com/office/2007/relationships/hdphoto" Target="../media/hdphoto2.wdp"/><Relationship Id="rId8" Type="http://schemas.openxmlformats.org/officeDocument/2006/relationships/image" Target="../media/image25.jpeg"/><Relationship Id="rId9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3.jpeg"/><Relationship Id="rId3" Type="http://schemas.openxmlformats.org/officeDocument/2006/relationships/image" Target="../media/image26.png"/><Relationship Id="rId4" Type="http://schemas.microsoft.com/office/2007/relationships/hdphoto" Target="../media/hdphoto3.wdp"/><Relationship Id="rId5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араллелограмм 41"/>
          <p:cNvSpPr/>
          <p:nvPr/>
        </p:nvSpPr>
        <p:spPr>
          <a:xfrm flipH="1" flipV="1">
            <a:off x="6066360" y="1420920"/>
            <a:ext cx="2777760" cy="127872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grpSp>
        <p:nvGrpSpPr>
          <p:cNvPr id="65" name="Группа 8"/>
          <p:cNvGrpSpPr/>
          <p:nvPr/>
        </p:nvGrpSpPr>
        <p:grpSpPr>
          <a:xfrm>
            <a:off x="-5572080" y="2484720"/>
            <a:ext cx="17064000" cy="5541480"/>
            <a:chOff x="-5572080" y="2484720"/>
            <a:chExt cx="17064000" cy="5541480"/>
          </a:xfrm>
        </p:grpSpPr>
        <p:sp>
          <p:nvSpPr>
            <p:cNvPr id="66" name="Параллелограмм 15"/>
            <p:cNvSpPr/>
            <p:nvPr/>
          </p:nvSpPr>
          <p:spPr>
            <a:xfrm flipH="1" flipV="1">
              <a:off x="-4029480" y="2697480"/>
              <a:ext cx="6103440" cy="485712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67" name="Параллелограмм 14"/>
            <p:cNvSpPr/>
            <p:nvPr/>
          </p:nvSpPr>
          <p:spPr>
            <a:xfrm>
              <a:off x="-2221560" y="2580840"/>
              <a:ext cx="7206840" cy="2440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pic>
          <p:nvPicPr>
            <p:cNvPr id="68" name="Picture 2" descr="C:\Users\Лена\Desktop\РАБОТА\ono\1IMG_1731.jpg"/>
            <p:cNvPicPr/>
            <p:nvPr/>
          </p:nvPicPr>
          <p:blipFill>
            <a:blip r:embed="rId1"/>
            <a:srcRect l="218" t="16729" r="685" b="22932"/>
            <a:stretch/>
          </p:blipFill>
          <p:spPr>
            <a:xfrm>
              <a:off x="-67680" y="2703960"/>
              <a:ext cx="7023960" cy="2850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9" name="Параллелограмм 23"/>
            <p:cNvSpPr/>
            <p:nvPr/>
          </p:nvSpPr>
          <p:spPr>
            <a:xfrm flipH="1" flipV="1">
              <a:off x="-1325160" y="2632320"/>
              <a:ext cx="3914640" cy="267840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0" name="Параллелограмм 40"/>
            <p:cNvSpPr/>
            <p:nvPr/>
          </p:nvSpPr>
          <p:spPr>
            <a:xfrm>
              <a:off x="-2175840" y="2484720"/>
              <a:ext cx="3798720" cy="2274840"/>
            </a:xfrm>
            <a:prstGeom prst="parallelogram">
              <a:avLst>
                <a:gd name="adj" fmla="val 61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1" name="Параллелограмм 22"/>
            <p:cNvSpPr/>
            <p:nvPr/>
          </p:nvSpPr>
          <p:spPr>
            <a:xfrm>
              <a:off x="858240" y="7558920"/>
              <a:ext cx="7206840" cy="2440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2" name="Параллелограмм 17"/>
            <p:cNvSpPr/>
            <p:nvPr/>
          </p:nvSpPr>
          <p:spPr>
            <a:xfrm>
              <a:off x="-1140480" y="5314680"/>
              <a:ext cx="7206840" cy="2440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pic>
          <p:nvPicPr>
            <p:cNvPr id="73" name="Picture 2" descr="C:\Users\Лена\Desktop\РАБОТА\ono\IMG_4950.jpg"/>
            <p:cNvPicPr/>
            <p:nvPr/>
          </p:nvPicPr>
          <p:blipFill>
            <a:blip r:embed="rId2"/>
            <a:srcRect l="0" t="23595" r="0" b="15723"/>
            <a:stretch/>
          </p:blipFill>
          <p:spPr>
            <a:xfrm>
              <a:off x="-55080" y="5556240"/>
              <a:ext cx="5200560" cy="2102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4" name="Параллелограмм 16"/>
            <p:cNvSpPr/>
            <p:nvPr/>
          </p:nvSpPr>
          <p:spPr>
            <a:xfrm>
              <a:off x="3551400" y="5556240"/>
              <a:ext cx="4556520" cy="210240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5" name="Параллелограмм 19"/>
            <p:cNvSpPr/>
            <p:nvPr/>
          </p:nvSpPr>
          <p:spPr>
            <a:xfrm flipH="1" flipV="1">
              <a:off x="4577040" y="2799360"/>
              <a:ext cx="6103440" cy="485712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6" name="Параллелограмм 20"/>
            <p:cNvSpPr/>
            <p:nvPr/>
          </p:nvSpPr>
          <p:spPr>
            <a:xfrm>
              <a:off x="3967920" y="6039720"/>
              <a:ext cx="5978880" cy="1986480"/>
            </a:xfrm>
            <a:prstGeom prst="parallelogram">
              <a:avLst>
                <a:gd name="adj" fmla="val 61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7" name="Параллелограмм 29"/>
            <p:cNvSpPr/>
            <p:nvPr/>
          </p:nvSpPr>
          <p:spPr>
            <a:xfrm>
              <a:off x="4285080" y="6186960"/>
              <a:ext cx="7206840" cy="2440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  <p:sp>
          <p:nvSpPr>
            <p:cNvPr id="78" name="Параллелограмм 33"/>
            <p:cNvSpPr/>
            <p:nvPr/>
          </p:nvSpPr>
          <p:spPr>
            <a:xfrm>
              <a:off x="-5572080" y="4200840"/>
              <a:ext cx="7206840" cy="244080"/>
            </a:xfrm>
            <a:prstGeom prst="parallelogram">
              <a:avLst>
                <a:gd name="adj" fmla="val 614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80000"/>
                </a:lnSpc>
              </a:pPr>
              <a:endParaRPr b="0" lang="ru-RU" sz="1800" strike="noStrike" u="none">
                <a:solidFill>
                  <a:schemeClr val="lt1"/>
                </a:solidFill>
                <a:uFillTx/>
                <a:latin typeface="FSRAILWAY Book"/>
              </a:endParaRPr>
            </a:p>
          </p:txBody>
        </p:sp>
      </p:grpSp>
      <p:pic>
        <p:nvPicPr>
          <p:cNvPr id="79" name="Picture 3" descr="C:\Users\user\Desktop\бб\эп бб.png"/>
          <p:cNvPicPr/>
          <p:nvPr/>
        </p:nvPicPr>
        <p:blipFill>
          <a:blip r:embed="rId3"/>
          <a:stretch/>
        </p:blipFill>
        <p:spPr>
          <a:xfrm>
            <a:off x="5092920" y="467640"/>
            <a:ext cx="1445760" cy="66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Прямоугольник 18"/>
          <p:cNvSpPr/>
          <p:nvPr/>
        </p:nvSpPr>
        <p:spPr>
          <a:xfrm>
            <a:off x="620640" y="8030880"/>
            <a:ext cx="51483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Телефон.: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6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араллелограмм 10"/>
          <p:cNvSpPr/>
          <p:nvPr/>
        </p:nvSpPr>
        <p:spPr>
          <a:xfrm flipH="1">
            <a:off x="-461520" y="9756720"/>
            <a:ext cx="5614560" cy="48024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82" name="Параллелограмм 30"/>
          <p:cNvSpPr/>
          <p:nvPr/>
        </p:nvSpPr>
        <p:spPr>
          <a:xfrm flipH="1" flipV="1">
            <a:off x="-976680" y="1788120"/>
            <a:ext cx="1629000" cy="127872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83" name="Параллелограмм 31"/>
          <p:cNvSpPr/>
          <p:nvPr/>
        </p:nvSpPr>
        <p:spPr>
          <a:xfrm>
            <a:off x="-459360" y="-93600"/>
            <a:ext cx="5614560" cy="48024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84" name="TextBox 34"/>
          <p:cNvSpPr/>
          <p:nvPr/>
        </p:nvSpPr>
        <p:spPr>
          <a:xfrm>
            <a:off x="705600" y="1939680"/>
            <a:ext cx="5923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51" strike="noStrike" u="none">
                <a:solidFill>
                  <a:srgbClr val="ff0000"/>
                </a:solidFill>
                <a:uFillTx/>
                <a:latin typeface="RussianRail G Pro"/>
              </a:rPr>
              <a:t>Реклама на железнодорожном транспорте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араллелограмм 37"/>
          <p:cNvSpPr/>
          <p:nvPr/>
        </p:nvSpPr>
        <p:spPr>
          <a:xfrm>
            <a:off x="-1532880" y="-14760"/>
            <a:ext cx="6688080" cy="192024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86" name="TextBox 38"/>
          <p:cNvSpPr/>
          <p:nvPr/>
        </p:nvSpPr>
        <p:spPr>
          <a:xfrm>
            <a:off x="678600" y="899640"/>
            <a:ext cx="544068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90000"/>
              </a:lnSpc>
            </a:pPr>
            <a:r>
              <a:rPr b="1" lang="ru-RU" sz="2800" spc="-51" strike="noStrike" u="none">
                <a:solidFill>
                  <a:schemeClr val="lt1"/>
                </a:solidFill>
                <a:uFillTx/>
                <a:latin typeface="RussianRail G Pro"/>
              </a:rPr>
              <a:t>Коммерческое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b="1" lang="ru-RU" sz="2800" spc="-51" strike="noStrike" u="none">
                <a:solidFill>
                  <a:schemeClr val="lt1"/>
                </a:solidFill>
                <a:uFillTx/>
                <a:latin typeface="RussianRail G Pro"/>
              </a:rPr>
              <a:t>предложение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араллелограмм 39"/>
          <p:cNvSpPr/>
          <p:nvPr/>
        </p:nvSpPr>
        <p:spPr>
          <a:xfrm flipH="1" flipV="1">
            <a:off x="2890800" y="6730200"/>
            <a:ext cx="6512040" cy="518256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6"/>
          <p:cNvGrpSpPr/>
          <p:nvPr/>
        </p:nvGrpSpPr>
        <p:grpSpPr>
          <a:xfrm>
            <a:off x="568440" y="7386840"/>
            <a:ext cx="5810760" cy="949320"/>
            <a:chOff x="568440" y="7386840"/>
            <a:chExt cx="5810760" cy="949320"/>
          </a:xfrm>
        </p:grpSpPr>
        <p:pic>
          <p:nvPicPr>
            <p:cNvPr id="89" name="Picture 2" descr="185 квартир от застройщика ВИРА-Строй"/>
            <p:cNvPicPr/>
            <p:nvPr/>
          </p:nvPicPr>
          <p:blipFill>
            <a:blip r:embed="rId1"/>
            <a:stretch/>
          </p:blipFill>
          <p:spPr>
            <a:xfrm>
              <a:off x="2295000" y="7386840"/>
              <a:ext cx="917640" cy="61128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0" name="Группа 26"/>
            <p:cNvGrpSpPr/>
            <p:nvPr/>
          </p:nvGrpSpPr>
          <p:grpSpPr>
            <a:xfrm>
              <a:off x="568440" y="7426800"/>
              <a:ext cx="5810760" cy="909360"/>
              <a:chOff x="568440" y="7426800"/>
              <a:chExt cx="5810760" cy="909360"/>
            </a:xfrm>
          </p:grpSpPr>
          <p:pic>
            <p:nvPicPr>
              <p:cNvPr id="91" name="Picture 11" descr="C:\Users\user\Desktop\Презы\рекламное предложение\логотипы\Елена Фурс.png"/>
              <p:cNvPicPr/>
              <p:nvPr/>
            </p:nvPicPr>
            <p:blipFill>
              <a:blip r:embed="rId2"/>
              <a:stretch/>
            </p:blipFill>
            <p:spPr>
              <a:xfrm>
                <a:off x="4031640" y="7426800"/>
                <a:ext cx="1135440" cy="570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2" name="Picture 2" descr="C:\Users\user\Desktop\Презы\рекламное предложение\логотипы\3147.jpg"/>
              <p:cNvPicPr/>
              <p:nvPr/>
            </p:nvPicPr>
            <p:blipFill>
              <a:blip r:embed="rId3"/>
              <a:stretch/>
            </p:blipFill>
            <p:spPr>
              <a:xfrm>
                <a:off x="1869840" y="7959600"/>
                <a:ext cx="462600" cy="338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3" name="Picture 3" descr="C:\Users\user\Desktop\Презы\рекламное предложение\логотипы\Burger King.png"/>
              <p:cNvPicPr/>
              <p:nvPr/>
            </p:nvPicPr>
            <p:blipFill>
              <a:blip r:embed="rId4"/>
              <a:stretch/>
            </p:blipFill>
            <p:spPr>
              <a:xfrm>
                <a:off x="568440" y="7920000"/>
                <a:ext cx="387720" cy="39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4" name="Picture 4" descr="C:\Users\user\Desktop\Презы\рекламное предложение\логотипы\e00cf0f9847e6bbb5a92fae0c12e5719.jpg"/>
              <p:cNvPicPr/>
              <p:nvPr/>
            </p:nvPicPr>
            <p:blipFill>
              <a:blip r:embed="rId5"/>
              <a:stretch/>
            </p:blipFill>
            <p:spPr>
              <a:xfrm>
                <a:off x="5109480" y="7526520"/>
                <a:ext cx="885240" cy="326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5" name="Picture 5" descr="C:\Users\user\Desktop\Презы\рекламное предложение\логотипы\KFS.png"/>
              <p:cNvPicPr/>
              <p:nvPr/>
            </p:nvPicPr>
            <p:blipFill>
              <a:blip r:embed="rId6"/>
              <a:stretch/>
            </p:blipFill>
            <p:spPr>
              <a:xfrm>
                <a:off x="1025640" y="7949880"/>
                <a:ext cx="751680" cy="357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6" name="Picture 6" descr="C:\Users\user\Desktop\Презы\рекламное предложение\логотипы\Банк Пойдем.png"/>
              <p:cNvPicPr/>
              <p:nvPr/>
            </p:nvPicPr>
            <p:blipFill>
              <a:blip r:embed="rId7"/>
              <a:stretch/>
            </p:blipFill>
            <p:spPr>
              <a:xfrm>
                <a:off x="3273840" y="7619760"/>
                <a:ext cx="804240" cy="174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7" name="Picture 7" descr="C:\Users\user\Desktop\Презы\рекламное предложение\логотипы\Былина.png"/>
              <p:cNvPicPr/>
              <p:nvPr/>
            </p:nvPicPr>
            <p:blipFill>
              <a:blip r:embed="rId8"/>
              <a:stretch/>
            </p:blipFill>
            <p:spPr>
              <a:xfrm>
                <a:off x="5005440" y="7995600"/>
                <a:ext cx="704880" cy="302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8" name="Picture 9" descr="C:\Users\user\Desktop\Презы\рекламное предложение\логотипы\Глобус.jpg"/>
              <p:cNvPicPr/>
              <p:nvPr/>
            </p:nvPicPr>
            <p:blipFill>
              <a:blip r:embed="rId9"/>
              <a:stretch/>
            </p:blipFill>
            <p:spPr>
              <a:xfrm>
                <a:off x="3394080" y="7988400"/>
                <a:ext cx="439560" cy="316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99" name="Picture 10" descr="C:\Users\user\Desktop\Презы\рекламное предложение\логотипы\Дельфинарий.png"/>
              <p:cNvPicPr/>
              <p:nvPr/>
            </p:nvPicPr>
            <p:blipFill>
              <a:blip r:embed="rId10"/>
              <a:srcRect l="0" t="0" r="0" b="17400"/>
              <a:stretch/>
            </p:blipFill>
            <p:spPr>
              <a:xfrm>
                <a:off x="5792760" y="7899480"/>
                <a:ext cx="586440" cy="436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00" name="Picture 12" descr="C:\Users\user\Desktop\Презы\рекламное предложение\логотипы\Красный факел.png"/>
              <p:cNvPicPr/>
              <p:nvPr/>
            </p:nvPicPr>
            <p:blipFill>
              <a:blip r:embed="rId11"/>
              <a:stretch/>
            </p:blipFill>
            <p:spPr>
              <a:xfrm>
                <a:off x="3991320" y="7994520"/>
                <a:ext cx="922680" cy="295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01" name="Picture 13" descr="C:\Users\user\Desktop\Презы\рекламное предложение\логотипы\Почта России.png"/>
              <p:cNvPicPr/>
              <p:nvPr/>
            </p:nvPicPr>
            <p:blipFill>
              <a:blip r:embed="rId12"/>
              <a:stretch/>
            </p:blipFill>
            <p:spPr>
              <a:xfrm>
                <a:off x="1627920" y="7544880"/>
                <a:ext cx="630360" cy="324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02" name="Picture 14" descr="C:\Users\user\Desktop\Презы\рекламное предложение\логотипы\Сбербанк.png"/>
              <p:cNvPicPr/>
              <p:nvPr/>
            </p:nvPicPr>
            <p:blipFill>
              <a:blip r:embed="rId13"/>
              <a:stretch/>
            </p:blipFill>
            <p:spPr>
              <a:xfrm>
                <a:off x="621360" y="7432920"/>
                <a:ext cx="855360" cy="548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03" name="Picture 15" descr="C:\Users\user\Desktop\Презы\рекламное предложение\логотипы\Цирк.png"/>
              <p:cNvPicPr/>
              <p:nvPr/>
            </p:nvPicPr>
            <p:blipFill>
              <a:blip r:embed="rId14"/>
              <a:stretch/>
            </p:blipFill>
            <p:spPr>
              <a:xfrm>
                <a:off x="2486880" y="7970760"/>
                <a:ext cx="712440" cy="293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04" name="Picture 16" descr="C:\Users\user\Desktop\Презы\рекламное предложение\логотипы\Шоколадная фабрика.png"/>
              <p:cNvPicPr/>
              <p:nvPr/>
            </p:nvPicPr>
            <p:blipFill>
              <a:blip r:embed="rId15"/>
              <a:stretch/>
            </p:blipFill>
            <p:spPr>
              <a:xfrm>
                <a:off x="5999040" y="7511400"/>
                <a:ext cx="380160" cy="3823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105" name="Picture 3" descr="L:\later disk\Фотографии\ЭП2Д 19.12.19\Хорошие Лена\чистая.jpg"/>
          <p:cNvPicPr/>
          <p:nvPr/>
        </p:nvPicPr>
        <p:blipFill>
          <a:blip r:embed="rId16"/>
          <a:srcRect l="3380" t="4563" r="6485" b="4563"/>
          <a:stretch/>
        </p:blipFill>
        <p:spPr>
          <a:xfrm>
            <a:off x="3201120" y="1486800"/>
            <a:ext cx="3665520" cy="246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Параллелограмм 43"/>
          <p:cNvSpPr/>
          <p:nvPr/>
        </p:nvSpPr>
        <p:spPr>
          <a:xfrm flipV="1">
            <a:off x="1334880" y="3919680"/>
            <a:ext cx="8566920" cy="253692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07" name="Параллелограмм 2"/>
          <p:cNvSpPr/>
          <p:nvPr/>
        </p:nvSpPr>
        <p:spPr>
          <a:xfrm flipV="1">
            <a:off x="-3438720" y="1482480"/>
            <a:ext cx="10438920" cy="560304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08" name="Параллелограмм 53"/>
          <p:cNvSpPr/>
          <p:nvPr/>
        </p:nvSpPr>
        <p:spPr>
          <a:xfrm flipV="1">
            <a:off x="-889200" y="4341240"/>
            <a:ext cx="8566920" cy="2536920"/>
          </a:xfrm>
          <a:prstGeom prst="parallelogram">
            <a:avLst>
              <a:gd name="adj" fmla="val 6140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09" name="Параллелограмм 47"/>
          <p:cNvSpPr/>
          <p:nvPr/>
        </p:nvSpPr>
        <p:spPr>
          <a:xfrm flipV="1">
            <a:off x="-1177200" y="4914360"/>
            <a:ext cx="6889680" cy="165420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10" name="Параллелограмм 4"/>
          <p:cNvSpPr/>
          <p:nvPr/>
        </p:nvSpPr>
        <p:spPr>
          <a:xfrm>
            <a:off x="-891360" y="-14760"/>
            <a:ext cx="6046560" cy="127224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11" name="Picture 3" descr="C:\Users\user\Desktop\бб\эп бб.png"/>
          <p:cNvPicPr/>
          <p:nvPr/>
        </p:nvPicPr>
        <p:blipFill>
          <a:blip r:embed="rId17"/>
          <a:stretch/>
        </p:blipFill>
        <p:spPr>
          <a:xfrm>
            <a:off x="5092920" y="467640"/>
            <a:ext cx="1445760" cy="66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TextBox 12"/>
          <p:cNvSpPr/>
          <p:nvPr/>
        </p:nvSpPr>
        <p:spPr>
          <a:xfrm>
            <a:off x="477000" y="1530720"/>
            <a:ext cx="41119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rgbClr val="e21a1a"/>
                </a:solidFill>
                <a:uFillTx/>
                <a:latin typeface="RussianRail G Pro"/>
              </a:rPr>
              <a:t>АО «Экспресс-пригород» –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это крупнейший пригородный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железнодорожный перевозчик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за Уралом. Мы обеспечиваем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транспортную доступность жителей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Новосибирской области. 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3" name="Прямая соединительная линия 13"/>
          <p:cNvCxnSpPr/>
          <p:nvPr/>
        </p:nvCxnSpPr>
        <p:spPr>
          <a:xfrm>
            <a:off x="10800" y="7092000"/>
            <a:ext cx="6860160" cy="2160"/>
          </a:xfrm>
          <a:prstGeom prst="straightConnector1">
            <a:avLst/>
          </a:prstGeom>
          <a:ln w="19050">
            <a:solidFill>
              <a:srgbClr val="f2f2f2"/>
            </a:solidFill>
            <a:round/>
          </a:ln>
        </p:spPr>
      </p:cxnSp>
      <p:sp>
        <p:nvSpPr>
          <p:cNvPr id="114" name="TextBox 22"/>
          <p:cNvSpPr/>
          <p:nvPr/>
        </p:nvSpPr>
        <p:spPr>
          <a:xfrm>
            <a:off x="391680" y="467640"/>
            <a:ext cx="383508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80000"/>
              </a:lnSpc>
            </a:pPr>
            <a:r>
              <a:rPr b="0" lang="ru-RU" sz="2400" spc="-51" strike="noStrike" u="none">
                <a:solidFill>
                  <a:srgbClr val="ffffff"/>
                </a:solidFill>
                <a:uFillTx/>
                <a:latin typeface="RussianRail G Pro"/>
              </a:rPr>
              <a:t>Рекламные возможности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b="0" lang="ru-RU" sz="2400" spc="-51" strike="noStrike" u="none">
                <a:solidFill>
                  <a:srgbClr val="ffffff"/>
                </a:solidFill>
                <a:uFillTx/>
                <a:latin typeface="RussianRail G Pro"/>
              </a:rPr>
              <a:t>АО «Экспресс-пригород»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араллелограмм 24"/>
          <p:cNvSpPr/>
          <p:nvPr/>
        </p:nvSpPr>
        <p:spPr>
          <a:xfrm>
            <a:off x="381960" y="7092360"/>
            <a:ext cx="3055680" cy="30780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dk2"/>
              </a:solidFill>
              <a:uFillTx/>
              <a:latin typeface="FSRAILWAY Book"/>
            </a:endParaRPr>
          </a:p>
        </p:txBody>
      </p:sp>
      <p:sp>
        <p:nvSpPr>
          <p:cNvPr id="116" name="Прямоугольник 25"/>
          <p:cNvSpPr/>
          <p:nvPr/>
        </p:nvSpPr>
        <p:spPr>
          <a:xfrm>
            <a:off x="0" y="7092360"/>
            <a:ext cx="2994840" cy="30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e21a1a"/>
                </a:solidFill>
                <a:uFillTx/>
                <a:latin typeface="RussianRail G Pro"/>
              </a:rPr>
              <a:t>       </a:t>
            </a:r>
            <a:r>
              <a:rPr b="1" lang="ru-RU" sz="1600" strike="noStrike" u="none">
                <a:solidFill>
                  <a:srgbClr val="e21a1a"/>
                </a:solidFill>
                <a:uFillTx/>
                <a:latin typeface="RussianRail G Pro"/>
              </a:rPr>
              <a:t>С нами уже работают: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42"/>
          <p:cNvSpPr/>
          <p:nvPr/>
        </p:nvSpPr>
        <p:spPr>
          <a:xfrm>
            <a:off x="0" y="8532360"/>
            <a:ext cx="6855840" cy="623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18" name="Прямоугольник 46"/>
          <p:cNvSpPr/>
          <p:nvPr/>
        </p:nvSpPr>
        <p:spPr>
          <a:xfrm>
            <a:off x="468720" y="8574840"/>
            <a:ext cx="51483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Тел.: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1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r>
              <a:rPr b="1" lang="en-US" sz="1100" strike="noStrike" u="sng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TextBox 45"/>
          <p:cNvSpPr/>
          <p:nvPr/>
        </p:nvSpPr>
        <p:spPr>
          <a:xfrm>
            <a:off x="477360" y="3206520"/>
            <a:ext cx="2794320" cy="11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360" defTabSz="9144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18"/>
              </a:buBlip>
            </a:pP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27 </a:t>
            </a:r>
            <a:r>
              <a:rPr b="0" lang="en-US" sz="1200" strike="noStrike" u="none">
                <a:solidFill>
                  <a:srgbClr val="e21a1a"/>
                </a:solidFill>
                <a:uFillTx/>
                <a:latin typeface="FSRAILWAY Book"/>
              </a:rPr>
              <a:t>лет</a:t>
            </a: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успешной работы;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19"/>
              </a:buBlip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Перевозка в электропоездах       более </a:t>
            </a: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60 тыс.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пассажиров в день;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spcBef>
                <a:spcPts val="400"/>
              </a:spcBef>
              <a:buSzPct val="100000"/>
              <a:buBlip>
                <a:blip r:embed="rId20"/>
              </a:buBlip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Более </a:t>
            </a:r>
            <a:r>
              <a:rPr b="0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24 млн.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пассажиров в год.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TextBox 48"/>
          <p:cNvSpPr/>
          <p:nvPr/>
        </p:nvSpPr>
        <p:spPr>
          <a:xfrm>
            <a:off x="456840" y="5148000"/>
            <a:ext cx="4353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FSRAILWAY Book"/>
              </a:rPr>
              <a:t>Растяжки</a:t>
            </a:r>
            <a:r>
              <a:rPr b="1" lang="ru-RU" sz="18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0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FSRAILWAY Book"/>
              </a:rPr>
              <a:t>Экраны</a:t>
            </a:r>
            <a:r>
              <a:rPr b="1" lang="ru-RU" sz="18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0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в зале ожидания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1600" strike="noStrike" u="none">
                <a:solidFill>
                  <a:schemeClr val="lt1"/>
                </a:solidFill>
                <a:uFillTx/>
                <a:latin typeface="FSRAILWAY Book"/>
              </a:rPr>
              <a:t>Ролл-ап</a:t>
            </a:r>
            <a:r>
              <a:rPr b="1" lang="ru-RU" sz="18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1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 </a:t>
            </a:r>
            <a:r>
              <a:rPr b="0" lang="ru-RU" sz="1400" strike="noStrike" u="none">
                <a:solidFill>
                  <a:schemeClr val="lt1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TextBox 49"/>
          <p:cNvSpPr/>
          <p:nvPr/>
        </p:nvSpPr>
        <p:spPr>
          <a:xfrm>
            <a:off x="468720" y="4561200"/>
            <a:ext cx="411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e21a1a"/>
                </a:solidFill>
                <a:uFillTx/>
                <a:latin typeface="RussianRail G Pro"/>
              </a:rPr>
              <a:t>Наши рекламные площадки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Прямоугольник 1"/>
          <p:cNvSpPr/>
          <p:nvPr/>
        </p:nvSpPr>
        <p:spPr>
          <a:xfrm>
            <a:off x="454680" y="2939760"/>
            <a:ext cx="25459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RussianRail G Pro"/>
              </a:rPr>
              <a:t>На счету нашей компании: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L:\later disk\Фотографии\Конкурс детского рисунка\Конкурс детского рисунка 2018\награждение\IMG_7069.JPG"/>
          <p:cNvPicPr/>
          <p:nvPr/>
        </p:nvPicPr>
        <p:blipFill>
          <a:blip r:embed="rId1"/>
          <a:srcRect l="2247" t="6665" r="15089" b="7569"/>
          <a:stretch/>
        </p:blipFill>
        <p:spPr>
          <a:xfrm>
            <a:off x="696600" y="6096960"/>
            <a:ext cx="2365920" cy="163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Прямоугольник 25"/>
          <p:cNvSpPr/>
          <p:nvPr/>
        </p:nvSpPr>
        <p:spPr>
          <a:xfrm>
            <a:off x="480600" y="5955120"/>
            <a:ext cx="5894640" cy="2298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25" name="Picture 4" descr="C:\Users\Лена\Desktop\РАБОТА\ono\Конкурс детского рисунка 201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92" t="0" r="2945" b="0"/>
          <a:stretch/>
        </p:blipFill>
        <p:spPr>
          <a:xfrm>
            <a:off x="3785040" y="6096960"/>
            <a:ext cx="2369880" cy="164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Прямоугольник 28"/>
          <p:cNvSpPr/>
          <p:nvPr/>
        </p:nvSpPr>
        <p:spPr>
          <a:xfrm>
            <a:off x="0" y="8532360"/>
            <a:ext cx="6855840" cy="609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27" name="Параллелограмм 43"/>
          <p:cNvSpPr/>
          <p:nvPr/>
        </p:nvSpPr>
        <p:spPr>
          <a:xfrm>
            <a:off x="-891360" y="-14760"/>
            <a:ext cx="6046560" cy="127224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28" name="Прямоугольник 15"/>
          <p:cNvSpPr/>
          <p:nvPr/>
        </p:nvSpPr>
        <p:spPr>
          <a:xfrm>
            <a:off x="477000" y="3404160"/>
            <a:ext cx="5898600" cy="2245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29" name="Прямоугольник 31"/>
          <p:cNvSpPr/>
          <p:nvPr/>
        </p:nvSpPr>
        <p:spPr>
          <a:xfrm>
            <a:off x="692640" y="3534120"/>
            <a:ext cx="2374200" cy="163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30" name="Picture 3" descr="C:\Users\user\Desktop\бб\эп бб.png"/>
          <p:cNvPicPr/>
          <p:nvPr/>
        </p:nvPicPr>
        <p:blipFill>
          <a:blip r:embed="rId4"/>
          <a:stretch/>
        </p:blipFill>
        <p:spPr>
          <a:xfrm>
            <a:off x="5092920" y="467640"/>
            <a:ext cx="1445760" cy="66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TextBox 16"/>
          <p:cNvSpPr/>
          <p:nvPr/>
        </p:nvSpPr>
        <p:spPr>
          <a:xfrm>
            <a:off x="616680" y="5190480"/>
            <a:ext cx="2658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dk1"/>
                </a:solidFill>
                <a:uFillTx/>
                <a:latin typeface="FSRAILWAY Book"/>
              </a:rPr>
              <a:t>11 056</a:t>
            </a: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 руб.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/ месяц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(цена за 1 растяжку)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TextBox 26"/>
          <p:cNvSpPr/>
          <p:nvPr/>
        </p:nvSpPr>
        <p:spPr>
          <a:xfrm>
            <a:off x="624600" y="7741080"/>
            <a:ext cx="26582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8 961 руб.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/ месяц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TextBox 42"/>
          <p:cNvSpPr/>
          <p:nvPr/>
        </p:nvSpPr>
        <p:spPr>
          <a:xfrm>
            <a:off x="360000" y="467640"/>
            <a:ext cx="393588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Реклама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на пригородном вокзале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Picture 2" descr="P:\Алгазина_ЕВ\Фото от Лены\Вокзал\1IMG_1717.jpg"/>
          <p:cNvPicPr/>
          <p:nvPr/>
        </p:nvPicPr>
        <p:blipFill>
          <a:blip r:embed="rId5"/>
          <a:srcRect l="0" t="16001" r="8126" b="19210"/>
          <a:stretch/>
        </p:blipFill>
        <p:spPr>
          <a:xfrm>
            <a:off x="3038760" y="1490040"/>
            <a:ext cx="3336480" cy="156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Параллелограмм 50"/>
          <p:cNvSpPr/>
          <p:nvPr/>
        </p:nvSpPr>
        <p:spPr>
          <a:xfrm>
            <a:off x="-1179360" y="1463760"/>
            <a:ext cx="5678280" cy="162540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714240" defTabSz="914400">
              <a:lnSpc>
                <a:spcPct val="8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Пригородный вокзал станции Новосибирск-Главный –  главный транспортный узел Новосибирского региона Западно-Сибирской железной дороги и одно из самых посещаемых мест в городе Новосибирск.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  <a:spcBef>
                <a:spcPts val="601"/>
              </a:spcBef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Ежедневно вашу рекламу видят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</a:pPr>
            <a:r>
              <a:rPr b="1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более 15 тыс. человек.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27"/>
          <p:cNvSpPr/>
          <p:nvPr/>
        </p:nvSpPr>
        <p:spPr>
          <a:xfrm>
            <a:off x="555120" y="8255520"/>
            <a:ext cx="514836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00" strike="noStrike" u="none">
                <a:solidFill>
                  <a:schemeClr val="dk1"/>
                </a:solidFill>
                <a:uFillTx/>
                <a:latin typeface="FSRAILWAY Book"/>
              </a:rPr>
              <a:t>Цены указаны без учёта НДС (20%)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" name="Picture 3" descr="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106" t="11795" r="135" b="46056"/>
          <a:stretch/>
        </p:blipFill>
        <p:spPr>
          <a:xfrm>
            <a:off x="693000" y="3534120"/>
            <a:ext cx="5462280" cy="163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Параллелограмм 35"/>
          <p:cNvSpPr/>
          <p:nvPr/>
        </p:nvSpPr>
        <p:spPr>
          <a:xfrm>
            <a:off x="2208960" y="3245040"/>
            <a:ext cx="690480" cy="51732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4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39" name="Прямоугольник 36"/>
          <p:cNvSpPr/>
          <p:nvPr/>
        </p:nvSpPr>
        <p:spPr>
          <a:xfrm>
            <a:off x="476640" y="3245040"/>
            <a:ext cx="2090880" cy="51732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FSRAILWAY Book"/>
              </a:rPr>
              <a:t>Растяжки 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0" name="TextBox 32"/>
          <p:cNvSpPr/>
          <p:nvPr/>
        </p:nvSpPr>
        <p:spPr>
          <a:xfrm>
            <a:off x="2640960" y="5190480"/>
            <a:ext cx="2946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монтаж+демонтаж –</a:t>
            </a: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200" strike="noStrike" u="none">
                <a:solidFill>
                  <a:schemeClr val="dk1"/>
                </a:solidFill>
                <a:uFillTx/>
                <a:latin typeface="FSRAILWAY Book"/>
              </a:rPr>
              <a:t>5 237</a:t>
            </a: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 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оплачивается единоразово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1" name="Прямая соединительная линия 4"/>
          <p:cNvCxnSpPr/>
          <p:nvPr/>
        </p:nvCxnSpPr>
        <p:spPr>
          <a:xfrm>
            <a:off x="2539440" y="5292000"/>
            <a:ext cx="2160" cy="27540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pic>
        <p:nvPicPr>
          <p:cNvPr id="142" name="Рисунок 7" descr=""/>
          <p:cNvPicPr/>
          <p:nvPr/>
        </p:nvPicPr>
        <p:blipFill>
          <a:blip r:embed="rId8"/>
          <a:srcRect l="0" t="6888" r="0" b="10360"/>
          <a:stretch/>
        </p:blipFill>
        <p:spPr>
          <a:xfrm>
            <a:off x="700920" y="6090840"/>
            <a:ext cx="2954520" cy="162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Параллелограмм 37"/>
          <p:cNvSpPr/>
          <p:nvPr/>
        </p:nvSpPr>
        <p:spPr>
          <a:xfrm>
            <a:off x="2208960" y="5811120"/>
            <a:ext cx="690480" cy="51732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4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44" name="Прямоугольник 38"/>
          <p:cNvSpPr/>
          <p:nvPr/>
        </p:nvSpPr>
        <p:spPr>
          <a:xfrm>
            <a:off x="476640" y="5811120"/>
            <a:ext cx="2090880" cy="51732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FSRAILWAY Book"/>
              </a:rPr>
              <a:t>Ролл-ап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FSRAILWAY Book"/>
              </a:rPr>
              <a:t>в переходе вокзала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5" name="Прямоугольник 33"/>
          <p:cNvSpPr/>
          <p:nvPr/>
        </p:nvSpPr>
        <p:spPr>
          <a:xfrm>
            <a:off x="468720" y="8574840"/>
            <a:ext cx="51483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Тел.: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1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r>
              <a:rPr b="1" lang="en-US" sz="1100" strike="noStrike" u="sng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24"/>
          <p:cNvSpPr/>
          <p:nvPr/>
        </p:nvSpPr>
        <p:spPr>
          <a:xfrm>
            <a:off x="3198240" y="8271360"/>
            <a:ext cx="322920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Минимальный срок размещения – 1 месяц</a:t>
            </a:r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Прямоугольник 28"/>
          <p:cNvSpPr/>
          <p:nvPr/>
        </p:nvSpPr>
        <p:spPr>
          <a:xfrm>
            <a:off x="0" y="8532360"/>
            <a:ext cx="6855840" cy="609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48" name="Параллелограмм 43"/>
          <p:cNvSpPr/>
          <p:nvPr/>
        </p:nvSpPr>
        <p:spPr>
          <a:xfrm>
            <a:off x="-891360" y="-14760"/>
            <a:ext cx="6046560" cy="127224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49" name="Прямоугольник 15"/>
          <p:cNvSpPr/>
          <p:nvPr/>
        </p:nvSpPr>
        <p:spPr>
          <a:xfrm>
            <a:off x="477000" y="3180960"/>
            <a:ext cx="5898600" cy="50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50" name="Прямоугольник 31"/>
          <p:cNvSpPr/>
          <p:nvPr/>
        </p:nvSpPr>
        <p:spPr>
          <a:xfrm>
            <a:off x="692640" y="3310920"/>
            <a:ext cx="2374200" cy="163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pic>
        <p:nvPicPr>
          <p:cNvPr id="151" name="Picture 3" descr="C:\Users\user\Desktop\бб\эп бб.png"/>
          <p:cNvPicPr/>
          <p:nvPr/>
        </p:nvPicPr>
        <p:blipFill>
          <a:blip r:embed="rId1"/>
          <a:stretch/>
        </p:blipFill>
        <p:spPr>
          <a:xfrm>
            <a:off x="5092920" y="467640"/>
            <a:ext cx="1445760" cy="66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TextBox 24"/>
          <p:cNvSpPr/>
          <p:nvPr/>
        </p:nvSpPr>
        <p:spPr>
          <a:xfrm>
            <a:off x="620640" y="7336800"/>
            <a:ext cx="26582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2000 руб. </a:t>
            </a: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/ месяц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TextBox 42"/>
          <p:cNvSpPr/>
          <p:nvPr/>
        </p:nvSpPr>
        <p:spPr>
          <a:xfrm>
            <a:off x="360000" y="467640"/>
            <a:ext cx="393588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Реклама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80000"/>
              </a:lnSpc>
            </a:pPr>
            <a:r>
              <a:rPr b="0" lang="ru-RU" sz="2400" strike="noStrike" u="none">
                <a:solidFill>
                  <a:schemeClr val="lt1"/>
                </a:solidFill>
                <a:uFillTx/>
                <a:latin typeface="RussianRail G Pro"/>
              </a:rPr>
              <a:t>на пригородном вокзале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4" name="Picture 2" descr="P:\Алгазина_ЕВ\Фото от Лены\Вокзал\1IMG_1717.jpg"/>
          <p:cNvPicPr/>
          <p:nvPr/>
        </p:nvPicPr>
        <p:blipFill>
          <a:blip r:embed="rId2"/>
          <a:srcRect l="0" t="16001" r="8126" b="19210"/>
          <a:stretch/>
        </p:blipFill>
        <p:spPr>
          <a:xfrm>
            <a:off x="3038760" y="1403640"/>
            <a:ext cx="3336480" cy="156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Рисунок 32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20000"/>
                    </a14:imgEffect>
                  </a14:imgLayer>
                </a14:imgProps>
              </a:ext>
            </a:extLst>
          </a:blip>
          <a:srcRect l="13879" t="16044" r="7484" b="32647"/>
          <a:stretch/>
        </p:blipFill>
        <p:spPr>
          <a:xfrm>
            <a:off x="694800" y="3314880"/>
            <a:ext cx="5462280" cy="237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Прямоугольник 36"/>
          <p:cNvSpPr/>
          <p:nvPr/>
        </p:nvSpPr>
        <p:spPr>
          <a:xfrm>
            <a:off x="476640" y="3060000"/>
            <a:ext cx="2090880" cy="51732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FSRAILWAY Book"/>
              </a:rPr>
              <a:t>Экраны </a:t>
            </a: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FSRAILWAY Book"/>
              </a:rPr>
              <a:t>в зале ожидания</a:t>
            </a:r>
            <a:endParaRPr b="0" lang="ru-RU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7" name="Параллелограмм 35"/>
          <p:cNvSpPr/>
          <p:nvPr/>
        </p:nvSpPr>
        <p:spPr>
          <a:xfrm>
            <a:off x="2208960" y="3060000"/>
            <a:ext cx="690480" cy="517320"/>
          </a:xfrm>
          <a:prstGeom prst="parallelogram">
            <a:avLst>
              <a:gd name="adj" fmla="val 61409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80000"/>
              </a:lnSpc>
            </a:pPr>
            <a:endParaRPr b="0" lang="ru-RU" sz="14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graphicFrame>
        <p:nvGraphicFramePr>
          <p:cNvPr id="158" name="Таблица 33"/>
          <p:cNvGraphicFramePr/>
          <p:nvPr/>
        </p:nvGraphicFramePr>
        <p:xfrm>
          <a:off x="692640" y="5775480"/>
          <a:ext cx="5474520" cy="2309760"/>
        </p:xfrm>
        <a:graphic>
          <a:graphicData uri="http://schemas.openxmlformats.org/drawingml/2006/table">
            <a:tbl>
              <a:tblPr/>
              <a:tblGrid>
                <a:gridCol w="1989720"/>
                <a:gridCol w="1654200"/>
                <a:gridCol w="1830960"/>
              </a:tblGrid>
              <a:tr h="4086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rgbClr val="ff0000"/>
                          </a:solidFill>
                          <a:uFillTx/>
                          <a:latin typeface="FSRAILWAY Book"/>
                        </a:rPr>
                        <a:t>Транслирование роликов производится без звука!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2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Стоимость размещения, руб.</a:t>
                      </a:r>
                      <a:endParaRPr b="0" lang="ru-RU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598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Кол-во экранов, шт. 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640 (ш) х 576 (в) пкс. </a:t>
                      </a:r>
                      <a:r>
                        <a:rPr b="1" lang="en-US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MP4</a:t>
                      </a: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,</a:t>
                      </a:r>
                      <a:r>
                        <a:rPr b="1" lang="en-US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FULL HD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0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(Размер 1600 х 1440  мм)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Длительность ролика до 15 сек. </a:t>
                      </a:r>
                      <a:endParaRPr b="0" lang="ru-RU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8798b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trike="noStrike" u="none">
                          <a:solidFill>
                            <a:schemeClr val="lt1"/>
                          </a:solidFill>
                          <a:uFillTx/>
                          <a:latin typeface="FSRAILWAY Book"/>
                        </a:rPr>
                        <a:t>Длительность ролика до 30 сек. </a:t>
                      </a:r>
                      <a:endParaRPr b="0" lang="ru-RU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68798b"/>
                    </a:solidFill>
                  </a:tcPr>
                </a:tc>
              </a:tr>
              <a:tr h="2880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5 591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6 655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880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7 853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9 451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</a:tr>
              <a:tr h="2880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b="1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11 181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trike="noStrike" u="none">
                          <a:solidFill>
                            <a:schemeClr val="dk1"/>
                          </a:solidFill>
                          <a:uFillTx/>
                          <a:latin typeface="FSRAILWAY Book"/>
                        </a:rPr>
                        <a:t>13 310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92680">
                <a:tc gridSpan="3"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50" strike="noStrike" u="none">
                          <a:solidFill>
                            <a:srgbClr val="ff0000"/>
                          </a:solidFill>
                          <a:uFillTx/>
                          <a:latin typeface="FSRAILWAY Book"/>
                        </a:rPr>
                        <a:t>Формат ролика MP4. Разрешение ролика Full HD (Не 4К)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e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59" name="Прямоугольник 4"/>
          <p:cNvSpPr/>
          <p:nvPr/>
        </p:nvSpPr>
        <p:spPr>
          <a:xfrm>
            <a:off x="3933000" y="3411000"/>
            <a:ext cx="1077840" cy="1439640"/>
          </a:xfrm>
          <a:custGeom>
            <a:avLst/>
            <a:gdLst>
              <a:gd name="textAreaLeft" fmla="*/ 0 w 1077840"/>
              <a:gd name="textAreaRight" fmla="*/ 1080000 w 1077840"/>
              <a:gd name="textAreaTop" fmla="*/ 0 h 1439640"/>
              <a:gd name="textAreaBottom" fmla="*/ 1441800 h 1439640"/>
            </a:gdLst>
            <a:ahLst/>
            <a:rect l="textAreaLeft" t="textAreaTop" r="textAreaRight" b="textAreaBottom"/>
            <a:pathLst>
              <a:path w="556558" h="695205">
                <a:moveTo>
                  <a:pt x="0" y="125691"/>
                </a:moveTo>
                <a:lnTo>
                  <a:pt x="553276" y="0"/>
                </a:lnTo>
                <a:cubicBezTo>
                  <a:pt x="552229" y="216024"/>
                  <a:pt x="557466" y="450901"/>
                  <a:pt x="556419" y="666925"/>
                </a:cubicBezTo>
                <a:lnTo>
                  <a:pt x="3143" y="695205"/>
                </a:lnTo>
                <a:cubicBezTo>
                  <a:pt x="2095" y="505367"/>
                  <a:pt x="1048" y="315529"/>
                  <a:pt x="0" y="1256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60" name="Прямоугольник 4"/>
          <p:cNvSpPr/>
          <p:nvPr/>
        </p:nvSpPr>
        <p:spPr>
          <a:xfrm>
            <a:off x="1989000" y="4021200"/>
            <a:ext cx="501840" cy="950040"/>
          </a:xfrm>
          <a:custGeom>
            <a:avLst/>
            <a:gdLst>
              <a:gd name="textAreaLeft" fmla="*/ 0 w 501840"/>
              <a:gd name="textAreaRight" fmla="*/ 504000 w 501840"/>
              <a:gd name="textAreaTop" fmla="*/ 0 h 950040"/>
              <a:gd name="textAreaBottom" fmla="*/ 952200 h 950040"/>
            </a:gdLst>
            <a:ahLst/>
            <a:rect l="textAreaLeft" t="textAreaTop" r="textAreaRight" b="textAreaBottom"/>
            <a:pathLst>
              <a:path w="560014" h="670805">
                <a:moveTo>
                  <a:pt x="0" y="101291"/>
                </a:moveTo>
                <a:lnTo>
                  <a:pt x="560014" y="0"/>
                </a:lnTo>
                <a:cubicBezTo>
                  <a:pt x="558967" y="216024"/>
                  <a:pt x="557466" y="426501"/>
                  <a:pt x="556419" y="642525"/>
                </a:cubicBezTo>
                <a:lnTo>
                  <a:pt x="3143" y="670805"/>
                </a:lnTo>
                <a:cubicBezTo>
                  <a:pt x="2095" y="480967"/>
                  <a:pt x="1048" y="291129"/>
                  <a:pt x="0" y="10129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FSRAILWAY Book"/>
            </a:endParaRPr>
          </a:p>
        </p:txBody>
      </p:sp>
      <p:sp>
        <p:nvSpPr>
          <p:cNvPr id="161" name="Прямоугольник 19"/>
          <p:cNvSpPr/>
          <p:nvPr/>
        </p:nvSpPr>
        <p:spPr>
          <a:xfrm>
            <a:off x="468720" y="8574840"/>
            <a:ext cx="51483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Новосибирск, Дмитрия Шамшурина, 41, Тел.: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+7 (383) 220-52-20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100" strike="noStrike" u="sng">
                <a:solidFill>
                  <a:schemeClr val="dk2"/>
                </a:solidFill>
                <a:uFillTx/>
                <a:latin typeface="FSRAILWAY Book"/>
              </a:rPr>
              <a:t>reklama@express-prigorod.ru</a:t>
            </a:r>
            <a:r>
              <a:rPr b="1" lang="en-US" sz="1100" strike="noStrike" u="sng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en-US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r>
              <a:rPr b="1" lang="ru-RU" sz="1100" strike="noStrike" u="none">
                <a:solidFill>
                  <a:schemeClr val="dk1"/>
                </a:solidFill>
                <a:uFillTx/>
                <a:latin typeface="FSRAILWAY Book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Прямоугольник 18"/>
          <p:cNvSpPr/>
          <p:nvPr/>
        </p:nvSpPr>
        <p:spPr>
          <a:xfrm>
            <a:off x="701640" y="8317440"/>
            <a:ext cx="514836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Цены указаны без учё</a:t>
            </a:r>
            <a:r>
              <a:rPr b="1" lang="ru-RU" sz="1000" strike="noStrike" u="none">
                <a:solidFill>
                  <a:schemeClr val="dk1"/>
                </a:solidFill>
                <a:uFillTx/>
                <a:latin typeface="FSRAILWAY Book"/>
              </a:rPr>
              <a:t>та </a:t>
            </a: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НДС</a:t>
            </a:r>
            <a:r>
              <a:rPr b="1" lang="ru-RU" sz="1000" strike="noStrike" u="none">
                <a:solidFill>
                  <a:schemeClr val="dk1"/>
                </a:solidFill>
                <a:uFillTx/>
                <a:latin typeface="FSRAILWAY Book"/>
              </a:rPr>
              <a:t> (20%)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Прямоугольник 20"/>
          <p:cNvSpPr/>
          <p:nvPr/>
        </p:nvSpPr>
        <p:spPr>
          <a:xfrm>
            <a:off x="3122640" y="8330760"/>
            <a:ext cx="3229200" cy="2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r" defTabSz="914400">
              <a:lnSpc>
                <a:spcPct val="100000"/>
              </a:lnSpc>
            </a:pPr>
            <a:r>
              <a:rPr b="1" lang="ru-RU" sz="900" strike="noStrike" u="none">
                <a:solidFill>
                  <a:schemeClr val="dk1"/>
                </a:solidFill>
                <a:uFillTx/>
                <a:latin typeface="FSRAILWAY Book"/>
              </a:rPr>
              <a:t>Минимальный срок размещения – 1 месяц</a:t>
            </a:r>
            <a:endParaRPr b="0" lang="ru-RU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Параллелограмм 1"/>
          <p:cNvSpPr/>
          <p:nvPr/>
        </p:nvSpPr>
        <p:spPr>
          <a:xfrm>
            <a:off x="-1179000" y="1356120"/>
            <a:ext cx="5678280" cy="1625400"/>
          </a:xfrm>
          <a:prstGeom prst="parallelogram">
            <a:avLst>
              <a:gd name="adj" fmla="val 614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714240" defTabSz="914400">
              <a:lnSpc>
                <a:spcPct val="80000"/>
              </a:lnSpc>
            </a:pPr>
            <a:r>
              <a:rPr b="0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Пригородный вокзал станции Новосибирск-Главный –  главный транспортный узел Новосибирского региона Западно-Сибирской железной дороги и одно из самых посещаемых мест в городе Новосибирск.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  <a:spcBef>
                <a:spcPts val="601"/>
              </a:spcBef>
            </a:pPr>
            <a:r>
              <a:rPr b="1" lang="ru-RU" sz="1200" strike="noStrike" u="none">
                <a:solidFill>
                  <a:schemeClr val="dk1"/>
                </a:solidFill>
                <a:uFillTx/>
                <a:latin typeface="FSRAILWAY Book"/>
              </a:rPr>
              <a:t>Ежедневно вашу рекламу видят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714240" defTabSz="914400">
              <a:lnSpc>
                <a:spcPct val="80000"/>
              </a:lnSpc>
            </a:pPr>
            <a:r>
              <a:rPr b="1" lang="ru-RU" sz="1200" strike="noStrike" u="none">
                <a:solidFill>
                  <a:srgbClr val="e21a1a"/>
                </a:solidFill>
                <a:uFillTx/>
                <a:latin typeface="FSRAILWAY Book"/>
              </a:rPr>
              <a:t>более 15 тыс. человек.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РЖД">
      <a:dk1>
        <a:srgbClr val="000000"/>
      </a:dk1>
      <a:lt1>
        <a:srgbClr val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Другая 2">
      <a:majorFont>
        <a:latin typeface="RussianRail G Pro" pitchFamily="0" charset="1"/>
        <a:ea typeface=""/>
        <a:cs typeface=""/>
      </a:majorFont>
      <a:minorFont>
        <a:latin typeface="FSRAILWAY Book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23024</TotalTime>
  <Application>LibreOffice/24.8.4.2$Linux_X86_64 LibreOffice_project/480$Build-2</Application>
  <AppVersion>15.0000</AppVersion>
  <Words>713</Words>
  <Paragraphs>142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2020-03-04T08:18:17Z</dcterms:created>
  <dc:creator>user</dc:creator>
  <dc:description/>
  <dc:language>ru-RU</dc:language>
  <cp:lastModifiedBy/>
  <cp:lastPrinted>2024-12-09T10:46:35Z</cp:lastPrinted>
  <dcterms:modified xsi:type="dcterms:W3CDTF">2025-05-27T14:27:04Z</dcterms:modified>
  <cp:revision>179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6</vt:i4>
  </property>
</Properties>
</file>